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5143500" type="screen16x9"/>
  <p:notesSz cx="6858000" cy="9144000"/>
  <p:defaultTextStyle>
    <a:defPPr>
      <a:defRPr lang="en-GB"/>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46185"/>
    <a:srgbClr val="6C1365"/>
    <a:srgbClr val="239689"/>
    <a:srgbClr val="DD640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63"/>
  </p:normalViewPr>
  <p:slideViewPr>
    <p:cSldViewPr snapToObjects="1">
      <p:cViewPr varScale="1">
        <p:scale>
          <a:sx n="127" d="100"/>
          <a:sy n="127" d="100"/>
        </p:scale>
        <p:origin x="1104" y="168"/>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9040623-82ED-C446-B78C-6052BE6BB229}" type="datetimeFigureOut">
              <a:rPr lang="en-GB" smtClean="0"/>
              <a:t>11/02/2022</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8C2E4A9-AF4E-6642-8404-DCD17E080815}" type="slidenum">
              <a:rPr lang="en-GB" smtClean="0"/>
              <a:t>‹#›</a:t>
            </a:fld>
            <a:endParaRPr lang="en-GB"/>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48C2E4A9-AF4E-6642-8404-DCD17E080815}" type="slidenum">
              <a:rPr lang="en-GB" smtClean="0"/>
              <a:t>2</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GB"/>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p>
        </p:txBody>
      </p:sp>
      <p:sp>
        <p:nvSpPr>
          <p:cNvPr id="4" name="Date Placeholder 3"/>
          <p:cNvSpPr>
            <a:spLocks noGrp="1"/>
          </p:cNvSpPr>
          <p:nvPr>
            <p:ph type="dt" sz="half" idx="10"/>
          </p:nvPr>
        </p:nvSpPr>
        <p:spPr/>
        <p:txBody>
          <a:bodyPr/>
          <a:lstStyle/>
          <a:p>
            <a:fld id="{2B71F92D-5358-C44B-8DDF-DD9DE39F4BFA}" type="datetimeFigureOut">
              <a:rPr lang="en-GB" smtClean="0"/>
              <a:pPr/>
              <a:t>11/02/2022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0348374-D653-3447-805A-1A07CA423A88}"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2B71F92D-5358-C44B-8DDF-DD9DE39F4BFA}" type="datetimeFigureOut">
              <a:rPr lang="en-GB" smtClean="0"/>
              <a:pPr/>
              <a:t>11/02/2022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0348374-D653-3447-805A-1A07CA423A88}"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GB"/>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2B71F92D-5358-C44B-8DDF-DD9DE39F4BFA}" type="datetimeFigureOut">
              <a:rPr lang="en-GB" smtClean="0"/>
              <a:pPr/>
              <a:t>11/02/2022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0348374-D653-3447-805A-1A07CA423A88}"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fld id="{2B71F92D-5358-C44B-8DDF-DD9DE39F4BFA}" type="datetimeFigureOut">
              <a:rPr lang="en-GB" smtClean="0"/>
              <a:pPr/>
              <a:t>11/02/2022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0348374-D653-3447-805A-1A07CA423A88}"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GB"/>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p:txBody>
          <a:bodyPr/>
          <a:lstStyle/>
          <a:p>
            <a:fld id="{2B71F92D-5358-C44B-8DDF-DD9DE39F4BFA}" type="datetimeFigureOut">
              <a:rPr lang="en-GB" smtClean="0"/>
              <a:pPr/>
              <a:t>11/02/2022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0348374-D653-3447-805A-1A07CA423A88}"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fld id="{2B71F92D-5358-C44B-8DDF-DD9DE39F4BFA}" type="datetimeFigureOut">
              <a:rPr lang="en-GB" smtClean="0"/>
              <a:pPr/>
              <a:t>11/02/2022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0348374-D653-3447-805A-1A07CA423A88}"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71F92D-5358-C44B-8DDF-DD9DE39F4BFA}" type="datetimeFigureOut">
              <a:rPr lang="en-GB" smtClean="0"/>
              <a:pPr/>
              <a:t>11/02/2022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0348374-D653-3447-805A-1A07CA423A88}"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GB"/>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2B71F92D-5358-C44B-8DDF-DD9DE39F4BFA}" type="datetimeFigureOut">
              <a:rPr lang="en-GB" smtClean="0"/>
              <a:pPr/>
              <a:t>11/02/2022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0348374-D653-3447-805A-1A07CA423A88}"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GB"/>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2B71F92D-5358-C44B-8DDF-DD9DE39F4BFA}" type="datetimeFigureOut">
              <a:rPr lang="en-GB" smtClean="0"/>
              <a:pPr/>
              <a:t>11/02/2022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0348374-D653-3447-805A-1A07CA423A88}"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2B71F92D-5358-C44B-8DDF-DD9DE39F4BFA}" type="datetimeFigureOut">
              <a:rPr lang="en-GB" smtClean="0"/>
              <a:pPr/>
              <a:t>11/02/2022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0348374-D653-3447-805A-1A07CA423A88}"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2B71F92D-5358-C44B-8DDF-DD9DE39F4BFA}" type="datetimeFigureOut">
              <a:rPr lang="en-GB" smtClean="0"/>
              <a:pPr/>
              <a:t>11/02/2022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0348374-D653-3447-805A-1A07CA423A88}"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B71F92D-5358-C44B-8DDF-DD9DE39F4BFA}" type="datetimeFigureOut">
              <a:rPr lang="en-GB" smtClean="0"/>
              <a:pPr/>
              <a:t>11/02/2022</a:t>
            </a:fld>
            <a:endParaRPr lang="en-GB"/>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0348374-D653-3447-805A-1A07CA423A88}"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GB"/>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533400" y="3562350"/>
            <a:ext cx="2880000" cy="304800"/>
          </a:xfrm>
          <a:prstGeom prst="rect">
            <a:avLst/>
          </a:prstGeom>
          <a:solidFill>
            <a:srgbClr val="DD64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TextBox 4"/>
          <p:cNvSpPr txBox="1"/>
          <p:nvPr/>
        </p:nvSpPr>
        <p:spPr>
          <a:xfrm>
            <a:off x="533400" y="3528596"/>
            <a:ext cx="2880000" cy="338554"/>
          </a:xfrm>
          <a:prstGeom prst="rect">
            <a:avLst/>
          </a:prstGeom>
          <a:noFill/>
        </p:spPr>
        <p:txBody>
          <a:bodyPr wrap="square" rtlCol="0">
            <a:spAutoFit/>
          </a:bodyPr>
          <a:lstStyle/>
          <a:p>
            <a:r>
              <a:rPr lang="en-GB" sz="1600" b="1" dirty="0">
                <a:solidFill>
                  <a:schemeClr val="bg1"/>
                </a:solidFill>
                <a:latin typeface="Arial"/>
              </a:rPr>
              <a:t>MENTORING PROGRAMME</a:t>
            </a:r>
          </a:p>
        </p:txBody>
      </p:sp>
      <p:sp>
        <p:nvSpPr>
          <p:cNvPr id="9" name="Rectangle 8"/>
          <p:cNvSpPr/>
          <p:nvPr/>
        </p:nvSpPr>
        <p:spPr>
          <a:xfrm>
            <a:off x="533400" y="3943350"/>
            <a:ext cx="2133600" cy="304800"/>
          </a:xfrm>
          <a:prstGeom prst="rect">
            <a:avLst/>
          </a:prstGeom>
          <a:solidFill>
            <a:srgbClr val="DD64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TextBox 7"/>
          <p:cNvSpPr txBox="1"/>
          <p:nvPr/>
        </p:nvSpPr>
        <p:spPr>
          <a:xfrm>
            <a:off x="533400" y="3909596"/>
            <a:ext cx="2880000" cy="338554"/>
          </a:xfrm>
          <a:prstGeom prst="rect">
            <a:avLst/>
          </a:prstGeom>
          <a:noFill/>
        </p:spPr>
        <p:txBody>
          <a:bodyPr wrap="square" rtlCol="0">
            <a:spAutoFit/>
          </a:bodyPr>
          <a:lstStyle/>
          <a:p>
            <a:r>
              <a:rPr lang="en-GB" sz="1600" b="1" dirty="0">
                <a:solidFill>
                  <a:schemeClr val="bg1"/>
                </a:solidFill>
                <a:latin typeface="Arial"/>
              </a:rPr>
              <a:t>MENTOR TRAINING</a:t>
            </a:r>
          </a:p>
        </p:txBody>
      </p:sp>
      <p:sp>
        <p:nvSpPr>
          <p:cNvPr id="10" name="TextBox 9"/>
          <p:cNvSpPr txBox="1"/>
          <p:nvPr/>
        </p:nvSpPr>
        <p:spPr>
          <a:xfrm>
            <a:off x="2819400" y="3971151"/>
            <a:ext cx="2880000" cy="276999"/>
          </a:xfrm>
          <a:prstGeom prst="rect">
            <a:avLst/>
          </a:prstGeom>
          <a:noFill/>
        </p:spPr>
        <p:txBody>
          <a:bodyPr wrap="square" rtlCol="0">
            <a:spAutoFit/>
          </a:bodyPr>
          <a:lstStyle/>
          <a:p>
            <a:r>
              <a:rPr lang="en-GB" sz="1200" dirty="0">
                <a:solidFill>
                  <a:schemeClr val="bg1"/>
                </a:solidFill>
                <a:latin typeface="Arial"/>
              </a:rPr>
              <a:t>John Lynch, Beth Thomas-Hancock</a:t>
            </a:r>
          </a:p>
        </p:txBody>
      </p:sp>
      <p:pic>
        <p:nvPicPr>
          <p:cNvPr id="11" name="Picture 10" descr="A person and person playing guitar&#10;&#10;Description automatically generated with medium confidence">
            <a:extLst>
              <a:ext uri="{FF2B5EF4-FFF2-40B4-BE49-F238E27FC236}">
                <a16:creationId xmlns:a16="http://schemas.microsoft.com/office/drawing/2014/main" id="{CB92ABE9-D19E-504C-919C-8192039A1480}"/>
              </a:ext>
            </a:extLst>
          </p:cNvPr>
          <p:cNvPicPr>
            <a:picLocks noChangeAspect="1"/>
          </p:cNvPicPr>
          <p:nvPr/>
        </p:nvPicPr>
        <p:blipFill>
          <a:blip r:embed="rId3"/>
          <a:stretch>
            <a:fillRect/>
          </a:stretch>
        </p:blipFill>
        <p:spPr>
          <a:xfrm flipH="1">
            <a:off x="5371200" y="1735200"/>
            <a:ext cx="3585335" cy="2727181"/>
          </a:xfrm>
          <a:prstGeom prst="rect">
            <a:avLst/>
          </a:prstGeom>
        </p:spPr>
      </p:pic>
      <p:pic>
        <p:nvPicPr>
          <p:cNvPr id="15" name="Picture 14" descr="Logo, company name&#10;&#10;Description automatically generated">
            <a:extLst>
              <a:ext uri="{FF2B5EF4-FFF2-40B4-BE49-F238E27FC236}">
                <a16:creationId xmlns:a16="http://schemas.microsoft.com/office/drawing/2014/main" id="{B2E8DDA0-2710-3747-86C4-AB915D82D06A}"/>
              </a:ext>
            </a:extLst>
          </p:cNvPr>
          <p:cNvPicPr>
            <a:picLocks noChangeAspect="1"/>
          </p:cNvPicPr>
          <p:nvPr/>
        </p:nvPicPr>
        <p:blipFill>
          <a:blip r:embed="rId4"/>
          <a:stretch>
            <a:fillRect/>
          </a:stretch>
        </p:blipFill>
        <p:spPr>
          <a:xfrm>
            <a:off x="4860032" y="4559365"/>
            <a:ext cx="1356876" cy="460657"/>
          </a:xfrm>
          <a:prstGeom prst="rect">
            <a:avLst/>
          </a:prstGeom>
        </p:spPr>
      </p:pic>
      <p:pic>
        <p:nvPicPr>
          <p:cNvPr id="17" name="Picture 16" descr="Logo&#10;&#10;Description automatically generated">
            <a:extLst>
              <a:ext uri="{FF2B5EF4-FFF2-40B4-BE49-F238E27FC236}">
                <a16:creationId xmlns:a16="http://schemas.microsoft.com/office/drawing/2014/main" id="{FE741087-4BAA-7848-BD89-71B974E2BD65}"/>
              </a:ext>
            </a:extLst>
          </p:cNvPr>
          <p:cNvPicPr>
            <a:picLocks noChangeAspect="1"/>
          </p:cNvPicPr>
          <p:nvPr/>
        </p:nvPicPr>
        <p:blipFill>
          <a:blip r:embed="rId5"/>
          <a:stretch>
            <a:fillRect/>
          </a:stretch>
        </p:blipFill>
        <p:spPr>
          <a:xfrm>
            <a:off x="7549719" y="4571679"/>
            <a:ext cx="1399704" cy="448343"/>
          </a:xfrm>
          <a:prstGeom prst="rect">
            <a:avLst/>
          </a:prstGeom>
        </p:spPr>
      </p:pic>
      <p:pic>
        <p:nvPicPr>
          <p:cNvPr id="19" name="Picture 18" descr="A picture containing graphical user interface&#10;&#10;Description automatically generated">
            <a:extLst>
              <a:ext uri="{FF2B5EF4-FFF2-40B4-BE49-F238E27FC236}">
                <a16:creationId xmlns:a16="http://schemas.microsoft.com/office/drawing/2014/main" id="{19057788-8EE4-6343-AE1C-230292FCB1F9}"/>
              </a:ext>
            </a:extLst>
          </p:cNvPr>
          <p:cNvPicPr>
            <a:picLocks noChangeAspect="1"/>
          </p:cNvPicPr>
          <p:nvPr/>
        </p:nvPicPr>
        <p:blipFill>
          <a:blip r:embed="rId6"/>
          <a:stretch>
            <a:fillRect/>
          </a:stretch>
        </p:blipFill>
        <p:spPr>
          <a:xfrm>
            <a:off x="185399" y="4544184"/>
            <a:ext cx="498169" cy="498169"/>
          </a:xfrm>
          <a:prstGeom prst="rect">
            <a:avLst/>
          </a:prstGeom>
        </p:spPr>
      </p:pic>
      <p:pic>
        <p:nvPicPr>
          <p:cNvPr id="21" name="Picture 20" descr="Logo&#10;&#10;Description automatically generated">
            <a:extLst>
              <a:ext uri="{FF2B5EF4-FFF2-40B4-BE49-F238E27FC236}">
                <a16:creationId xmlns:a16="http://schemas.microsoft.com/office/drawing/2014/main" id="{C17323ED-B369-EB4F-983B-83C3447864DE}"/>
              </a:ext>
            </a:extLst>
          </p:cNvPr>
          <p:cNvPicPr>
            <a:picLocks noChangeAspect="1"/>
          </p:cNvPicPr>
          <p:nvPr/>
        </p:nvPicPr>
        <p:blipFill>
          <a:blip r:embed="rId7"/>
          <a:stretch>
            <a:fillRect/>
          </a:stretch>
        </p:blipFill>
        <p:spPr>
          <a:xfrm>
            <a:off x="2411760" y="4621663"/>
            <a:ext cx="997868" cy="37017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457200" y="477619"/>
            <a:ext cx="5486400" cy="584776"/>
          </a:xfrm>
          <a:prstGeom prst="rect">
            <a:avLst/>
          </a:prstGeom>
          <a:noFill/>
        </p:spPr>
        <p:txBody>
          <a:bodyPr wrap="square" rtlCol="0">
            <a:spAutoFit/>
          </a:bodyPr>
          <a:lstStyle/>
          <a:p>
            <a:r>
              <a:rPr lang="en-US" sz="3200" b="1" dirty="0">
                <a:solidFill>
                  <a:srgbClr val="DD640B"/>
                </a:solidFill>
                <a:latin typeface="Arial"/>
              </a:rPr>
              <a:t>WHICH ONE?</a:t>
            </a:r>
            <a:endParaRPr lang="en-GB" sz="3200" b="1" dirty="0">
              <a:solidFill>
                <a:srgbClr val="DD640B"/>
              </a:solidFill>
              <a:latin typeface="Arial"/>
            </a:endParaRPr>
          </a:p>
        </p:txBody>
      </p:sp>
      <p:sp>
        <p:nvSpPr>
          <p:cNvPr id="7" name="TextBox 6"/>
          <p:cNvSpPr txBox="1"/>
          <p:nvPr/>
        </p:nvSpPr>
        <p:spPr>
          <a:xfrm>
            <a:off x="990600" y="1428750"/>
            <a:ext cx="7848600" cy="2862322"/>
          </a:xfrm>
          <a:prstGeom prst="rect">
            <a:avLst/>
          </a:prstGeom>
          <a:noFill/>
        </p:spPr>
        <p:txBody>
          <a:bodyPr wrap="square" rtlCol="0">
            <a:spAutoFit/>
          </a:bodyPr>
          <a:lstStyle/>
          <a:p>
            <a:r>
              <a:rPr lang="en-GB" sz="2000" dirty="0">
                <a:latin typeface="Arial"/>
                <a:cs typeface="Arial"/>
              </a:rPr>
              <a:t>Think of 3 ‘facts’ about yourself</a:t>
            </a:r>
          </a:p>
          <a:p>
            <a:r>
              <a:rPr lang="en-GB" sz="2000" dirty="0">
                <a:latin typeface="Arial"/>
                <a:cs typeface="Arial"/>
              </a:rPr>
              <a:t>2 of them are true and ONE is a lie</a:t>
            </a:r>
          </a:p>
          <a:p>
            <a:endParaRPr lang="en-GB" sz="2000" dirty="0">
              <a:latin typeface="Arial"/>
              <a:cs typeface="Arial"/>
            </a:endParaRPr>
          </a:p>
          <a:p>
            <a:r>
              <a:rPr lang="en-GB" sz="2000" dirty="0">
                <a:latin typeface="Arial"/>
                <a:cs typeface="Arial"/>
              </a:rPr>
              <a:t>Tell the members of the group your 3 ‘facts’</a:t>
            </a:r>
          </a:p>
          <a:p>
            <a:endParaRPr lang="en-GB" sz="2000" dirty="0">
              <a:latin typeface="Arial"/>
              <a:cs typeface="Arial"/>
            </a:endParaRPr>
          </a:p>
          <a:p>
            <a:r>
              <a:rPr lang="en-GB" sz="2000" dirty="0">
                <a:latin typeface="Arial"/>
                <a:cs typeface="Arial"/>
              </a:rPr>
              <a:t>Without asking any questions the other group members have </a:t>
            </a:r>
            <a:br>
              <a:rPr lang="en-GB" sz="2000" dirty="0">
                <a:latin typeface="Arial"/>
                <a:cs typeface="Arial"/>
              </a:rPr>
            </a:br>
            <a:r>
              <a:rPr lang="en-GB" sz="2000" dirty="0">
                <a:latin typeface="Arial"/>
                <a:cs typeface="Arial"/>
              </a:rPr>
              <a:t>to say </a:t>
            </a:r>
            <a:r>
              <a:rPr lang="en-GB" sz="2000" dirty="0" err="1">
                <a:latin typeface="Arial"/>
                <a:cs typeface="Arial"/>
              </a:rPr>
              <a:t>whic</a:t>
            </a:r>
            <a:r>
              <a:rPr lang="en-US" sz="2000" dirty="0" err="1">
                <a:latin typeface="Arial"/>
                <a:cs typeface="Arial"/>
              </a:rPr>
              <a:t>h</a:t>
            </a:r>
            <a:r>
              <a:rPr lang="en-GB" sz="2000" dirty="0">
                <a:latin typeface="Arial"/>
                <a:cs typeface="Arial"/>
              </a:rPr>
              <a:t> one they think is the lie</a:t>
            </a:r>
          </a:p>
          <a:p>
            <a:endParaRPr lang="en-GB" sz="2000" dirty="0">
              <a:latin typeface="Arial"/>
              <a:cs typeface="Arial"/>
            </a:endParaRPr>
          </a:p>
          <a:p>
            <a:endParaRPr lang="en-GB" sz="2000" dirty="0">
              <a:latin typeface="Arial"/>
              <a:cs typeface="Arial"/>
            </a:endParaRPr>
          </a:p>
        </p:txBody>
      </p:sp>
      <p:grpSp>
        <p:nvGrpSpPr>
          <p:cNvPr id="12" name="Group 11"/>
          <p:cNvGrpSpPr/>
          <p:nvPr/>
        </p:nvGrpSpPr>
        <p:grpSpPr>
          <a:xfrm>
            <a:off x="522601" y="1428750"/>
            <a:ext cx="360000" cy="360000"/>
            <a:chOff x="522601" y="1428750"/>
            <a:chExt cx="360000" cy="360000"/>
          </a:xfrm>
        </p:grpSpPr>
        <p:sp>
          <p:nvSpPr>
            <p:cNvPr id="8" name="Oval 7"/>
            <p:cNvSpPr>
              <a:spLocks noChangeAspect="1"/>
            </p:cNvSpPr>
            <p:nvPr/>
          </p:nvSpPr>
          <p:spPr>
            <a:xfrm>
              <a:off x="522601" y="1428750"/>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5-Point Star 10"/>
            <p:cNvSpPr>
              <a:spLocks noChangeAspect="1"/>
            </p:cNvSpPr>
            <p:nvPr/>
          </p:nvSpPr>
          <p:spPr>
            <a:xfrm>
              <a:off x="576601" y="1482750"/>
              <a:ext cx="252000" cy="252000"/>
            </a:xfrm>
            <a:prstGeom prst="star5">
              <a:avLst/>
            </a:prstGeom>
            <a:solidFill>
              <a:srgbClr val="DD64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nvGrpSpPr>
          <p:cNvPr id="13" name="Group 12"/>
          <p:cNvGrpSpPr/>
          <p:nvPr/>
        </p:nvGrpSpPr>
        <p:grpSpPr>
          <a:xfrm>
            <a:off x="549001" y="2364150"/>
            <a:ext cx="360000" cy="360000"/>
            <a:chOff x="522601" y="1428750"/>
            <a:chExt cx="360000" cy="360000"/>
          </a:xfrm>
        </p:grpSpPr>
        <p:sp>
          <p:nvSpPr>
            <p:cNvPr id="14" name="Oval 13"/>
            <p:cNvSpPr>
              <a:spLocks noChangeAspect="1"/>
            </p:cNvSpPr>
            <p:nvPr/>
          </p:nvSpPr>
          <p:spPr>
            <a:xfrm>
              <a:off x="522601" y="1428750"/>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5" name="5-Point Star 14"/>
            <p:cNvSpPr>
              <a:spLocks noChangeAspect="1"/>
            </p:cNvSpPr>
            <p:nvPr/>
          </p:nvSpPr>
          <p:spPr>
            <a:xfrm>
              <a:off x="576601" y="1482750"/>
              <a:ext cx="252000" cy="252000"/>
            </a:xfrm>
            <a:prstGeom prst="star5">
              <a:avLst/>
            </a:prstGeom>
            <a:solidFill>
              <a:srgbClr val="DD64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nvGrpSpPr>
          <p:cNvPr id="16" name="Group 15"/>
          <p:cNvGrpSpPr/>
          <p:nvPr/>
        </p:nvGrpSpPr>
        <p:grpSpPr>
          <a:xfrm>
            <a:off x="549001" y="2973750"/>
            <a:ext cx="360000" cy="360000"/>
            <a:chOff x="522601" y="1428750"/>
            <a:chExt cx="360000" cy="360000"/>
          </a:xfrm>
        </p:grpSpPr>
        <p:sp>
          <p:nvSpPr>
            <p:cNvPr id="17" name="Oval 16"/>
            <p:cNvSpPr>
              <a:spLocks noChangeAspect="1"/>
            </p:cNvSpPr>
            <p:nvPr/>
          </p:nvSpPr>
          <p:spPr>
            <a:xfrm>
              <a:off x="522601" y="1428750"/>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8" name="5-Point Star 17"/>
            <p:cNvSpPr>
              <a:spLocks noChangeAspect="1"/>
            </p:cNvSpPr>
            <p:nvPr/>
          </p:nvSpPr>
          <p:spPr>
            <a:xfrm>
              <a:off x="576601" y="1482750"/>
              <a:ext cx="252000" cy="252000"/>
            </a:xfrm>
            <a:prstGeom prst="star5">
              <a:avLst/>
            </a:prstGeom>
            <a:solidFill>
              <a:srgbClr val="DD64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457200" y="477619"/>
            <a:ext cx="5486400" cy="584776"/>
          </a:xfrm>
          <a:prstGeom prst="rect">
            <a:avLst/>
          </a:prstGeom>
          <a:noFill/>
        </p:spPr>
        <p:txBody>
          <a:bodyPr wrap="square" rtlCol="0">
            <a:spAutoFit/>
          </a:bodyPr>
          <a:lstStyle/>
          <a:p>
            <a:r>
              <a:rPr lang="en-US" sz="3200" b="1" dirty="0">
                <a:solidFill>
                  <a:srgbClr val="239689"/>
                </a:solidFill>
                <a:latin typeface="Arial"/>
              </a:rPr>
              <a:t>AIMS OF THIS SESSION</a:t>
            </a:r>
            <a:endParaRPr lang="en-GB" sz="3200" b="1" dirty="0">
              <a:solidFill>
                <a:srgbClr val="239689"/>
              </a:solidFill>
              <a:latin typeface="Arial"/>
            </a:endParaRPr>
          </a:p>
        </p:txBody>
      </p:sp>
      <p:sp>
        <p:nvSpPr>
          <p:cNvPr id="7" name="TextBox 6"/>
          <p:cNvSpPr txBox="1"/>
          <p:nvPr/>
        </p:nvSpPr>
        <p:spPr>
          <a:xfrm>
            <a:off x="990600" y="1428750"/>
            <a:ext cx="7848600" cy="1938992"/>
          </a:xfrm>
          <a:prstGeom prst="rect">
            <a:avLst/>
          </a:prstGeom>
          <a:noFill/>
        </p:spPr>
        <p:txBody>
          <a:bodyPr wrap="square" rtlCol="0">
            <a:spAutoFit/>
          </a:bodyPr>
          <a:lstStyle/>
          <a:p>
            <a:r>
              <a:rPr lang="en-US" sz="2000" dirty="0">
                <a:latin typeface="Arial"/>
                <a:cs typeface="Arial"/>
              </a:rPr>
              <a:t>To explain what mentoring is and why the </a:t>
            </a:r>
            <a:br>
              <a:rPr lang="en-US" sz="2000" dirty="0">
                <a:latin typeface="Arial"/>
                <a:cs typeface="Arial"/>
              </a:rPr>
            </a:br>
            <a:r>
              <a:rPr lang="en-US" sz="2000" dirty="0" err="1">
                <a:latin typeface="Arial"/>
                <a:cs typeface="Arial"/>
              </a:rPr>
              <a:t>programme</a:t>
            </a:r>
            <a:r>
              <a:rPr lang="en-US" sz="2000" dirty="0">
                <a:latin typeface="Arial"/>
                <a:cs typeface="Arial"/>
              </a:rPr>
              <a:t> is valuable</a:t>
            </a:r>
          </a:p>
          <a:p>
            <a:endParaRPr lang="en-US" sz="2000" dirty="0">
              <a:latin typeface="Arial"/>
              <a:cs typeface="Arial"/>
            </a:endParaRPr>
          </a:p>
          <a:p>
            <a:r>
              <a:rPr lang="en-US" sz="2000" dirty="0">
                <a:latin typeface="Arial"/>
                <a:cs typeface="Arial"/>
              </a:rPr>
              <a:t>To brief and prepare you for the mentoring </a:t>
            </a:r>
            <a:br>
              <a:rPr lang="en-US" sz="2000" dirty="0">
                <a:latin typeface="Arial"/>
                <a:cs typeface="Arial"/>
              </a:rPr>
            </a:br>
            <a:r>
              <a:rPr lang="en-US" sz="2000" dirty="0" err="1">
                <a:latin typeface="Arial"/>
                <a:cs typeface="Arial"/>
              </a:rPr>
              <a:t>programme</a:t>
            </a:r>
            <a:r>
              <a:rPr lang="en-US" sz="2000" dirty="0">
                <a:latin typeface="Arial"/>
                <a:cs typeface="Arial"/>
              </a:rPr>
              <a:t> so you understand your role</a:t>
            </a:r>
            <a:endParaRPr lang="en-GB" sz="2000" dirty="0">
              <a:latin typeface="Arial"/>
              <a:cs typeface="Arial"/>
            </a:endParaRPr>
          </a:p>
          <a:p>
            <a:endParaRPr lang="en-GB" sz="2000" dirty="0">
              <a:latin typeface="Arial"/>
              <a:cs typeface="Arial"/>
            </a:endParaRPr>
          </a:p>
        </p:txBody>
      </p:sp>
      <p:grpSp>
        <p:nvGrpSpPr>
          <p:cNvPr id="14" name="Group 13"/>
          <p:cNvGrpSpPr/>
          <p:nvPr/>
        </p:nvGrpSpPr>
        <p:grpSpPr>
          <a:xfrm>
            <a:off x="533400" y="1428750"/>
            <a:ext cx="360000" cy="360000"/>
            <a:chOff x="533400" y="3409950"/>
            <a:chExt cx="360000" cy="360000"/>
          </a:xfrm>
        </p:grpSpPr>
        <p:sp>
          <p:nvSpPr>
            <p:cNvPr id="12" name="Oval 11"/>
            <p:cNvSpPr>
              <a:spLocks noChangeAspect="1"/>
            </p:cNvSpPr>
            <p:nvPr/>
          </p:nvSpPr>
          <p:spPr>
            <a:xfrm>
              <a:off x="533400" y="3409950"/>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3" name="5-Point Star 12"/>
            <p:cNvSpPr>
              <a:spLocks noChangeAspect="1"/>
            </p:cNvSpPr>
            <p:nvPr/>
          </p:nvSpPr>
          <p:spPr>
            <a:xfrm>
              <a:off x="587400" y="3463950"/>
              <a:ext cx="252000" cy="252000"/>
            </a:xfrm>
            <a:prstGeom prst="star5">
              <a:avLst/>
            </a:prstGeom>
            <a:solidFill>
              <a:srgbClr val="2396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nvGrpSpPr>
          <p:cNvPr id="15" name="Group 14"/>
          <p:cNvGrpSpPr/>
          <p:nvPr/>
        </p:nvGrpSpPr>
        <p:grpSpPr>
          <a:xfrm>
            <a:off x="533400" y="2364150"/>
            <a:ext cx="360000" cy="360000"/>
            <a:chOff x="533400" y="3409950"/>
            <a:chExt cx="360000" cy="360000"/>
          </a:xfrm>
        </p:grpSpPr>
        <p:sp>
          <p:nvSpPr>
            <p:cNvPr id="16" name="Oval 15"/>
            <p:cNvSpPr>
              <a:spLocks noChangeAspect="1"/>
            </p:cNvSpPr>
            <p:nvPr/>
          </p:nvSpPr>
          <p:spPr>
            <a:xfrm>
              <a:off x="533400" y="3409950"/>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7" name="5-Point Star 16"/>
            <p:cNvSpPr>
              <a:spLocks noChangeAspect="1"/>
            </p:cNvSpPr>
            <p:nvPr/>
          </p:nvSpPr>
          <p:spPr>
            <a:xfrm>
              <a:off x="587400" y="3463950"/>
              <a:ext cx="252000" cy="252000"/>
            </a:xfrm>
            <a:prstGeom prst="star5">
              <a:avLst/>
            </a:prstGeom>
            <a:solidFill>
              <a:srgbClr val="2396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457200" y="477619"/>
            <a:ext cx="5486400" cy="584776"/>
          </a:xfrm>
          <a:prstGeom prst="rect">
            <a:avLst/>
          </a:prstGeom>
          <a:noFill/>
        </p:spPr>
        <p:txBody>
          <a:bodyPr wrap="square" rtlCol="0">
            <a:spAutoFit/>
          </a:bodyPr>
          <a:lstStyle/>
          <a:p>
            <a:r>
              <a:rPr lang="en-GB" sz="3200" b="1" dirty="0">
                <a:solidFill>
                  <a:srgbClr val="6C1365"/>
                </a:solidFill>
                <a:latin typeface="Arial"/>
              </a:rPr>
              <a:t>OBJECTIVES</a:t>
            </a:r>
          </a:p>
        </p:txBody>
      </p:sp>
      <p:sp>
        <p:nvSpPr>
          <p:cNvPr id="7" name="TextBox 6"/>
          <p:cNvSpPr txBox="1"/>
          <p:nvPr/>
        </p:nvSpPr>
        <p:spPr>
          <a:xfrm>
            <a:off x="990600" y="1428750"/>
            <a:ext cx="7848600" cy="1938992"/>
          </a:xfrm>
          <a:prstGeom prst="rect">
            <a:avLst/>
          </a:prstGeom>
          <a:noFill/>
        </p:spPr>
        <p:txBody>
          <a:bodyPr wrap="square" rtlCol="0">
            <a:spAutoFit/>
          </a:bodyPr>
          <a:lstStyle/>
          <a:p>
            <a:r>
              <a:rPr lang="en-US" sz="2000" dirty="0">
                <a:latin typeface="Arial"/>
                <a:cs typeface="Arial"/>
              </a:rPr>
              <a:t>To support </a:t>
            </a:r>
            <a:r>
              <a:rPr lang="en-GB" sz="2000" dirty="0">
                <a:latin typeface="Arial" panose="020B0604020202020204" pitchFamily="34" charset="0"/>
                <a:cs typeface="Arial" panose="020B0604020202020204" pitchFamily="34" charset="0"/>
              </a:rPr>
              <a:t>Black, Asian and Minority Ethnic</a:t>
            </a:r>
            <a:r>
              <a:rPr lang="en-US" sz="2000" dirty="0">
                <a:latin typeface="Arial"/>
                <a:cs typeface="Arial"/>
              </a:rPr>
              <a:t> pupils in Year 7/8 and provide positive role models to help them work towards their goals.</a:t>
            </a:r>
          </a:p>
          <a:p>
            <a:endParaRPr lang="en-US" sz="2000" dirty="0">
              <a:latin typeface="Arial"/>
              <a:cs typeface="Arial"/>
            </a:endParaRPr>
          </a:p>
          <a:p>
            <a:r>
              <a:rPr lang="en-US" sz="2000" dirty="0">
                <a:latin typeface="Arial"/>
                <a:cs typeface="Arial"/>
              </a:rPr>
              <a:t>To give </a:t>
            </a:r>
            <a:r>
              <a:rPr lang="en-GB" sz="2000" dirty="0">
                <a:latin typeface="Arial" panose="020B0604020202020204" pitchFamily="34" charset="0"/>
                <a:cs typeface="Arial" panose="020B0604020202020204" pitchFamily="34" charset="0"/>
              </a:rPr>
              <a:t>Black, Asian and Minority Ethnic</a:t>
            </a:r>
            <a:r>
              <a:rPr lang="en-US" sz="2000" dirty="0">
                <a:latin typeface="Arial"/>
                <a:cs typeface="Arial"/>
              </a:rPr>
              <a:t> pupils in Year 9/10 the opportunity to develop their communication, coaching and</a:t>
            </a:r>
          </a:p>
          <a:p>
            <a:r>
              <a:rPr lang="en-US" sz="2000" dirty="0">
                <a:latin typeface="Arial"/>
                <a:cs typeface="Arial"/>
              </a:rPr>
              <a:t>mentoring skills.</a:t>
            </a:r>
            <a:endParaRPr lang="en-GB" sz="2000" dirty="0">
              <a:latin typeface="Arial"/>
              <a:cs typeface="Arial"/>
            </a:endParaRPr>
          </a:p>
        </p:txBody>
      </p:sp>
      <p:grpSp>
        <p:nvGrpSpPr>
          <p:cNvPr id="6" name="Group 5"/>
          <p:cNvGrpSpPr/>
          <p:nvPr/>
        </p:nvGrpSpPr>
        <p:grpSpPr>
          <a:xfrm>
            <a:off x="554400" y="1449750"/>
            <a:ext cx="360000" cy="360000"/>
            <a:chOff x="554400" y="1305163"/>
            <a:chExt cx="360000" cy="360000"/>
          </a:xfrm>
        </p:grpSpPr>
        <p:sp>
          <p:nvSpPr>
            <p:cNvPr id="10" name="Oval 9"/>
            <p:cNvSpPr>
              <a:spLocks noChangeAspect="1"/>
            </p:cNvSpPr>
            <p:nvPr/>
          </p:nvSpPr>
          <p:spPr>
            <a:xfrm>
              <a:off x="554400" y="1305163"/>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5-Point Star 10"/>
            <p:cNvSpPr>
              <a:spLocks noChangeAspect="1"/>
            </p:cNvSpPr>
            <p:nvPr/>
          </p:nvSpPr>
          <p:spPr>
            <a:xfrm>
              <a:off x="608400" y="1359163"/>
              <a:ext cx="252000" cy="252000"/>
            </a:xfrm>
            <a:prstGeom prst="star5">
              <a:avLst/>
            </a:prstGeom>
            <a:solidFill>
              <a:srgbClr val="6C13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nvGrpSpPr>
          <p:cNvPr id="12" name="Group 11"/>
          <p:cNvGrpSpPr/>
          <p:nvPr/>
        </p:nvGrpSpPr>
        <p:grpSpPr>
          <a:xfrm>
            <a:off x="554400" y="2343150"/>
            <a:ext cx="360000" cy="360000"/>
            <a:chOff x="554400" y="1305163"/>
            <a:chExt cx="360000" cy="360000"/>
          </a:xfrm>
        </p:grpSpPr>
        <p:sp>
          <p:nvSpPr>
            <p:cNvPr id="13" name="Oval 12"/>
            <p:cNvSpPr>
              <a:spLocks noChangeAspect="1"/>
            </p:cNvSpPr>
            <p:nvPr/>
          </p:nvSpPr>
          <p:spPr>
            <a:xfrm>
              <a:off x="554400" y="1305163"/>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4" name="5-Point Star 13"/>
            <p:cNvSpPr>
              <a:spLocks noChangeAspect="1"/>
            </p:cNvSpPr>
            <p:nvPr/>
          </p:nvSpPr>
          <p:spPr>
            <a:xfrm>
              <a:off x="608400" y="1359163"/>
              <a:ext cx="252000" cy="252000"/>
            </a:xfrm>
            <a:prstGeom prst="star5">
              <a:avLst/>
            </a:prstGeom>
            <a:solidFill>
              <a:srgbClr val="6C13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457200" y="477619"/>
            <a:ext cx="5486400" cy="584776"/>
          </a:xfrm>
          <a:prstGeom prst="rect">
            <a:avLst/>
          </a:prstGeom>
          <a:noFill/>
        </p:spPr>
        <p:txBody>
          <a:bodyPr wrap="square" rtlCol="0">
            <a:spAutoFit/>
          </a:bodyPr>
          <a:lstStyle/>
          <a:p>
            <a:r>
              <a:rPr lang="en-GB" sz="3200" b="1" dirty="0">
                <a:solidFill>
                  <a:srgbClr val="246185"/>
                </a:solidFill>
                <a:latin typeface="Arial"/>
              </a:rPr>
              <a:t>WHAT IS MENTORING?</a:t>
            </a:r>
          </a:p>
        </p:txBody>
      </p:sp>
      <p:sp>
        <p:nvSpPr>
          <p:cNvPr id="7" name="TextBox 6"/>
          <p:cNvSpPr txBox="1"/>
          <p:nvPr/>
        </p:nvSpPr>
        <p:spPr>
          <a:xfrm>
            <a:off x="457200" y="1775758"/>
            <a:ext cx="7848600" cy="1938992"/>
          </a:xfrm>
          <a:prstGeom prst="rect">
            <a:avLst/>
          </a:prstGeom>
          <a:noFill/>
        </p:spPr>
        <p:txBody>
          <a:bodyPr wrap="square" rtlCol="0">
            <a:spAutoFit/>
          </a:bodyPr>
          <a:lstStyle/>
          <a:p>
            <a:r>
              <a:rPr lang="en-US" sz="2400" dirty="0">
                <a:solidFill>
                  <a:srgbClr val="246185"/>
                </a:solidFill>
                <a:latin typeface="Arial"/>
                <a:cs typeface="Arial"/>
              </a:rPr>
              <a:t>“Mentoring is a </a:t>
            </a:r>
            <a:r>
              <a:rPr lang="en-US" sz="2400" b="1" dirty="0">
                <a:solidFill>
                  <a:srgbClr val="246185"/>
                </a:solidFill>
                <a:latin typeface="Arial"/>
                <a:cs typeface="Arial"/>
              </a:rPr>
              <a:t>one-to-one</a:t>
            </a:r>
            <a:r>
              <a:rPr lang="en-US" sz="2400" dirty="0">
                <a:solidFill>
                  <a:srgbClr val="246185"/>
                </a:solidFill>
                <a:latin typeface="Arial"/>
                <a:cs typeface="Arial"/>
              </a:rPr>
              <a:t>, </a:t>
            </a:r>
            <a:r>
              <a:rPr lang="en-US" sz="2400" b="1" dirty="0">
                <a:solidFill>
                  <a:srgbClr val="246185"/>
                </a:solidFill>
                <a:latin typeface="Arial"/>
                <a:cs typeface="Arial"/>
              </a:rPr>
              <a:t>non-</a:t>
            </a:r>
            <a:r>
              <a:rPr lang="en-US" sz="2400" b="1" dirty="0" err="1">
                <a:solidFill>
                  <a:srgbClr val="246185"/>
                </a:solidFill>
                <a:latin typeface="Arial"/>
                <a:cs typeface="Arial"/>
              </a:rPr>
              <a:t>judgemental</a:t>
            </a:r>
            <a:endParaRPr lang="en-US" sz="2400" b="1" dirty="0">
              <a:solidFill>
                <a:srgbClr val="246185"/>
              </a:solidFill>
              <a:latin typeface="Arial"/>
              <a:cs typeface="Arial"/>
            </a:endParaRPr>
          </a:p>
          <a:p>
            <a:r>
              <a:rPr lang="en-US" sz="2400" dirty="0">
                <a:solidFill>
                  <a:srgbClr val="246185"/>
                </a:solidFill>
                <a:latin typeface="Arial"/>
                <a:cs typeface="Arial"/>
              </a:rPr>
              <a:t>relationship in which an individual </a:t>
            </a:r>
            <a:r>
              <a:rPr lang="en-US" sz="2400" b="1" dirty="0">
                <a:solidFill>
                  <a:srgbClr val="246185"/>
                </a:solidFill>
                <a:latin typeface="Arial"/>
                <a:cs typeface="Arial"/>
              </a:rPr>
              <a:t>voluntarily</a:t>
            </a:r>
            <a:r>
              <a:rPr lang="en-US" sz="2400" dirty="0">
                <a:solidFill>
                  <a:srgbClr val="246185"/>
                </a:solidFill>
                <a:latin typeface="Arial"/>
                <a:cs typeface="Arial"/>
              </a:rPr>
              <a:t> gives time to support and encourage another. This relationship is</a:t>
            </a:r>
          </a:p>
          <a:p>
            <a:r>
              <a:rPr lang="en-US" sz="2400" dirty="0">
                <a:solidFill>
                  <a:srgbClr val="246185"/>
                </a:solidFill>
                <a:latin typeface="Arial"/>
                <a:cs typeface="Arial"/>
              </a:rPr>
              <a:t>typically developed at a time of transition in the mentee’s life and lasts for a period of time”</a:t>
            </a:r>
            <a:endParaRPr lang="en-GB" sz="2400" dirty="0">
              <a:solidFill>
                <a:srgbClr val="246185"/>
              </a:solidFill>
              <a:latin typeface="Arial"/>
              <a:cs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457200" y="477619"/>
            <a:ext cx="5486400" cy="584776"/>
          </a:xfrm>
          <a:prstGeom prst="rect">
            <a:avLst/>
          </a:prstGeom>
          <a:noFill/>
        </p:spPr>
        <p:txBody>
          <a:bodyPr wrap="square" rtlCol="0">
            <a:spAutoFit/>
          </a:bodyPr>
          <a:lstStyle/>
          <a:p>
            <a:r>
              <a:rPr lang="en-GB" sz="3200" b="1" dirty="0">
                <a:solidFill>
                  <a:srgbClr val="DD640B"/>
                </a:solidFill>
                <a:latin typeface="Arial"/>
              </a:rPr>
              <a:t>MENTORING IS ABOUT…</a:t>
            </a:r>
          </a:p>
        </p:txBody>
      </p:sp>
      <p:sp>
        <p:nvSpPr>
          <p:cNvPr id="5" name="TextBox 4"/>
          <p:cNvSpPr txBox="1"/>
          <p:nvPr/>
        </p:nvSpPr>
        <p:spPr>
          <a:xfrm>
            <a:off x="990600" y="1428750"/>
            <a:ext cx="7848600" cy="2554545"/>
          </a:xfrm>
          <a:prstGeom prst="rect">
            <a:avLst/>
          </a:prstGeom>
          <a:noFill/>
        </p:spPr>
        <p:txBody>
          <a:bodyPr wrap="square" rtlCol="0">
            <a:spAutoFit/>
          </a:bodyPr>
          <a:lstStyle/>
          <a:p>
            <a:r>
              <a:rPr lang="en-US" sz="2000" dirty="0">
                <a:latin typeface="Arial"/>
                <a:cs typeface="Arial"/>
              </a:rPr>
              <a:t>Having conversations</a:t>
            </a:r>
          </a:p>
          <a:p>
            <a:endParaRPr lang="en-US" sz="2000" dirty="0">
              <a:latin typeface="Arial"/>
              <a:cs typeface="Arial"/>
            </a:endParaRPr>
          </a:p>
          <a:p>
            <a:r>
              <a:rPr lang="en-US" sz="2000" dirty="0">
                <a:latin typeface="Arial"/>
                <a:cs typeface="Arial"/>
              </a:rPr>
              <a:t>Being a good listener</a:t>
            </a:r>
          </a:p>
          <a:p>
            <a:endParaRPr lang="en-US" sz="2000" dirty="0">
              <a:latin typeface="Arial"/>
              <a:cs typeface="Arial"/>
            </a:endParaRPr>
          </a:p>
          <a:p>
            <a:r>
              <a:rPr lang="en-US" sz="2000" dirty="0">
                <a:latin typeface="Arial"/>
                <a:cs typeface="Arial"/>
              </a:rPr>
              <a:t>Sharing ideas</a:t>
            </a:r>
          </a:p>
          <a:p>
            <a:endParaRPr lang="en-US" sz="2000" dirty="0">
              <a:latin typeface="Arial"/>
              <a:cs typeface="Arial"/>
            </a:endParaRPr>
          </a:p>
          <a:p>
            <a:r>
              <a:rPr lang="en-US" sz="2000" dirty="0">
                <a:latin typeface="Arial"/>
                <a:cs typeface="Arial"/>
              </a:rPr>
              <a:t>Solving problems together</a:t>
            </a:r>
            <a:endParaRPr lang="en-GB" sz="2000" dirty="0">
              <a:latin typeface="Arial"/>
              <a:cs typeface="Arial"/>
            </a:endParaRPr>
          </a:p>
          <a:p>
            <a:endParaRPr lang="en-GB" sz="2000" dirty="0">
              <a:latin typeface="Arial"/>
              <a:cs typeface="Arial"/>
            </a:endParaRPr>
          </a:p>
        </p:txBody>
      </p:sp>
      <p:grpSp>
        <p:nvGrpSpPr>
          <p:cNvPr id="11" name="Group 10"/>
          <p:cNvGrpSpPr/>
          <p:nvPr/>
        </p:nvGrpSpPr>
        <p:grpSpPr>
          <a:xfrm>
            <a:off x="522601" y="1428750"/>
            <a:ext cx="360000" cy="360000"/>
            <a:chOff x="522601" y="1428750"/>
            <a:chExt cx="360000" cy="360000"/>
          </a:xfrm>
        </p:grpSpPr>
        <p:sp>
          <p:nvSpPr>
            <p:cNvPr id="12" name="Oval 11"/>
            <p:cNvSpPr>
              <a:spLocks noChangeAspect="1"/>
            </p:cNvSpPr>
            <p:nvPr/>
          </p:nvSpPr>
          <p:spPr>
            <a:xfrm>
              <a:off x="522601" y="1428750"/>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3" name="5-Point Star 12"/>
            <p:cNvSpPr>
              <a:spLocks noChangeAspect="1"/>
            </p:cNvSpPr>
            <p:nvPr/>
          </p:nvSpPr>
          <p:spPr>
            <a:xfrm>
              <a:off x="576601" y="1482750"/>
              <a:ext cx="252000" cy="252000"/>
            </a:xfrm>
            <a:prstGeom prst="star5">
              <a:avLst/>
            </a:prstGeom>
            <a:solidFill>
              <a:srgbClr val="DD64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nvGrpSpPr>
          <p:cNvPr id="14" name="Group 13"/>
          <p:cNvGrpSpPr/>
          <p:nvPr/>
        </p:nvGrpSpPr>
        <p:grpSpPr>
          <a:xfrm>
            <a:off x="522601" y="2059350"/>
            <a:ext cx="360000" cy="360000"/>
            <a:chOff x="522601" y="1428750"/>
            <a:chExt cx="360000" cy="360000"/>
          </a:xfrm>
        </p:grpSpPr>
        <p:sp>
          <p:nvSpPr>
            <p:cNvPr id="15" name="Oval 14"/>
            <p:cNvSpPr>
              <a:spLocks noChangeAspect="1"/>
            </p:cNvSpPr>
            <p:nvPr/>
          </p:nvSpPr>
          <p:spPr>
            <a:xfrm>
              <a:off x="522601" y="1428750"/>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6" name="5-Point Star 15"/>
            <p:cNvSpPr>
              <a:spLocks noChangeAspect="1"/>
            </p:cNvSpPr>
            <p:nvPr/>
          </p:nvSpPr>
          <p:spPr>
            <a:xfrm>
              <a:off x="576601" y="1482750"/>
              <a:ext cx="252000" cy="252000"/>
            </a:xfrm>
            <a:prstGeom prst="star5">
              <a:avLst/>
            </a:prstGeom>
            <a:solidFill>
              <a:srgbClr val="DD64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nvGrpSpPr>
          <p:cNvPr id="17" name="Group 16"/>
          <p:cNvGrpSpPr/>
          <p:nvPr/>
        </p:nvGrpSpPr>
        <p:grpSpPr>
          <a:xfrm>
            <a:off x="522601" y="2647950"/>
            <a:ext cx="360000" cy="360000"/>
            <a:chOff x="522601" y="1428750"/>
            <a:chExt cx="360000" cy="360000"/>
          </a:xfrm>
        </p:grpSpPr>
        <p:sp>
          <p:nvSpPr>
            <p:cNvPr id="18" name="Oval 17"/>
            <p:cNvSpPr>
              <a:spLocks noChangeAspect="1"/>
            </p:cNvSpPr>
            <p:nvPr/>
          </p:nvSpPr>
          <p:spPr>
            <a:xfrm>
              <a:off x="522601" y="1428750"/>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9" name="5-Point Star 18"/>
            <p:cNvSpPr>
              <a:spLocks noChangeAspect="1"/>
            </p:cNvSpPr>
            <p:nvPr/>
          </p:nvSpPr>
          <p:spPr>
            <a:xfrm>
              <a:off x="576601" y="1482750"/>
              <a:ext cx="252000" cy="252000"/>
            </a:xfrm>
            <a:prstGeom prst="star5">
              <a:avLst/>
            </a:prstGeom>
            <a:solidFill>
              <a:srgbClr val="DD64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nvGrpSpPr>
          <p:cNvPr id="20" name="Group 19"/>
          <p:cNvGrpSpPr/>
          <p:nvPr/>
        </p:nvGrpSpPr>
        <p:grpSpPr>
          <a:xfrm>
            <a:off x="522601" y="3257550"/>
            <a:ext cx="360000" cy="360000"/>
            <a:chOff x="522601" y="1428750"/>
            <a:chExt cx="360000" cy="360000"/>
          </a:xfrm>
        </p:grpSpPr>
        <p:sp>
          <p:nvSpPr>
            <p:cNvPr id="21" name="Oval 20"/>
            <p:cNvSpPr>
              <a:spLocks noChangeAspect="1"/>
            </p:cNvSpPr>
            <p:nvPr/>
          </p:nvSpPr>
          <p:spPr>
            <a:xfrm>
              <a:off x="522601" y="1428750"/>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2" name="5-Point Star 21"/>
            <p:cNvSpPr>
              <a:spLocks noChangeAspect="1"/>
            </p:cNvSpPr>
            <p:nvPr/>
          </p:nvSpPr>
          <p:spPr>
            <a:xfrm>
              <a:off x="576601" y="1482750"/>
              <a:ext cx="252000" cy="252000"/>
            </a:xfrm>
            <a:prstGeom prst="star5">
              <a:avLst/>
            </a:prstGeom>
            <a:solidFill>
              <a:srgbClr val="DD64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pic>
        <p:nvPicPr>
          <p:cNvPr id="7" name="Picture 6" descr="A picture containing person&#10;&#10;Description automatically generated">
            <a:extLst>
              <a:ext uri="{FF2B5EF4-FFF2-40B4-BE49-F238E27FC236}">
                <a16:creationId xmlns:a16="http://schemas.microsoft.com/office/drawing/2014/main" id="{AFC7D726-D252-994F-8046-755FD38A4FF4}"/>
              </a:ext>
            </a:extLst>
          </p:cNvPr>
          <p:cNvPicPr>
            <a:picLocks noChangeAspect="1"/>
          </p:cNvPicPr>
          <p:nvPr/>
        </p:nvPicPr>
        <p:blipFill>
          <a:blip r:embed="rId3"/>
          <a:stretch>
            <a:fillRect/>
          </a:stretch>
        </p:blipFill>
        <p:spPr>
          <a:xfrm>
            <a:off x="4391176" y="1788750"/>
            <a:ext cx="4540049" cy="316545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457200" y="477619"/>
            <a:ext cx="7391400" cy="584776"/>
          </a:xfrm>
          <a:prstGeom prst="rect">
            <a:avLst/>
          </a:prstGeom>
          <a:noFill/>
        </p:spPr>
        <p:txBody>
          <a:bodyPr wrap="square" rtlCol="0">
            <a:spAutoFit/>
          </a:bodyPr>
          <a:lstStyle/>
          <a:p>
            <a:r>
              <a:rPr lang="en-GB" sz="3200" b="1" dirty="0">
                <a:solidFill>
                  <a:srgbClr val="239689"/>
                </a:solidFill>
                <a:latin typeface="Arial"/>
              </a:rPr>
              <a:t>WHY DO PEOPLE HAVE A MENTOR?</a:t>
            </a:r>
          </a:p>
        </p:txBody>
      </p:sp>
      <p:sp>
        <p:nvSpPr>
          <p:cNvPr id="5" name="TextBox 4"/>
          <p:cNvSpPr txBox="1"/>
          <p:nvPr/>
        </p:nvSpPr>
        <p:spPr>
          <a:xfrm>
            <a:off x="990600" y="1428750"/>
            <a:ext cx="7848600" cy="2554545"/>
          </a:xfrm>
          <a:prstGeom prst="rect">
            <a:avLst/>
          </a:prstGeom>
          <a:noFill/>
        </p:spPr>
        <p:txBody>
          <a:bodyPr wrap="square" rtlCol="0">
            <a:spAutoFit/>
          </a:bodyPr>
          <a:lstStyle/>
          <a:p>
            <a:r>
              <a:rPr lang="en-US" sz="2000" dirty="0">
                <a:latin typeface="Arial"/>
                <a:cs typeface="Arial"/>
              </a:rPr>
              <a:t>You can talk to someone who shares a</a:t>
            </a:r>
          </a:p>
          <a:p>
            <a:r>
              <a:rPr lang="en-US" sz="2000" dirty="0">
                <a:latin typeface="Arial"/>
                <a:cs typeface="Arial"/>
              </a:rPr>
              <a:t>particular characteristic with you</a:t>
            </a:r>
          </a:p>
          <a:p>
            <a:endParaRPr lang="en-US" sz="2000" dirty="0">
              <a:latin typeface="Arial"/>
              <a:cs typeface="Arial"/>
            </a:endParaRPr>
          </a:p>
          <a:p>
            <a:r>
              <a:rPr lang="en-US" sz="2000" dirty="0">
                <a:latin typeface="Arial"/>
                <a:cs typeface="Arial"/>
              </a:rPr>
              <a:t>Mentors have a life/school experience</a:t>
            </a:r>
          </a:p>
          <a:p>
            <a:r>
              <a:rPr lang="en-US" sz="2000" dirty="0">
                <a:latin typeface="Arial"/>
                <a:cs typeface="Arial"/>
              </a:rPr>
              <a:t>which may be helpful to you</a:t>
            </a:r>
          </a:p>
          <a:p>
            <a:endParaRPr lang="en-US" sz="2000" dirty="0">
              <a:latin typeface="Arial"/>
              <a:cs typeface="Arial"/>
            </a:endParaRPr>
          </a:p>
          <a:p>
            <a:r>
              <a:rPr lang="en-US" sz="2000" dirty="0">
                <a:latin typeface="Arial"/>
                <a:cs typeface="Arial"/>
              </a:rPr>
              <a:t>Mentors are unbiased – they are</a:t>
            </a:r>
          </a:p>
          <a:p>
            <a:r>
              <a:rPr lang="en-US" sz="2000" dirty="0">
                <a:latin typeface="Arial"/>
                <a:cs typeface="Arial"/>
              </a:rPr>
              <a:t>not your parents/teacher</a:t>
            </a:r>
            <a:endParaRPr lang="en-GB" sz="2000" dirty="0">
              <a:latin typeface="Arial"/>
              <a:cs typeface="Arial"/>
            </a:endParaRPr>
          </a:p>
        </p:txBody>
      </p:sp>
      <p:grpSp>
        <p:nvGrpSpPr>
          <p:cNvPr id="11" name="Group 10"/>
          <p:cNvGrpSpPr/>
          <p:nvPr/>
        </p:nvGrpSpPr>
        <p:grpSpPr>
          <a:xfrm>
            <a:off x="533400" y="1428750"/>
            <a:ext cx="360000" cy="360000"/>
            <a:chOff x="533400" y="3409950"/>
            <a:chExt cx="360000" cy="360000"/>
          </a:xfrm>
        </p:grpSpPr>
        <p:sp>
          <p:nvSpPr>
            <p:cNvPr id="12" name="Oval 11"/>
            <p:cNvSpPr>
              <a:spLocks noChangeAspect="1"/>
            </p:cNvSpPr>
            <p:nvPr/>
          </p:nvSpPr>
          <p:spPr>
            <a:xfrm>
              <a:off x="533400" y="3409950"/>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3" name="5-Point Star 12"/>
            <p:cNvSpPr>
              <a:spLocks noChangeAspect="1"/>
            </p:cNvSpPr>
            <p:nvPr/>
          </p:nvSpPr>
          <p:spPr>
            <a:xfrm>
              <a:off x="587400" y="3463950"/>
              <a:ext cx="252000" cy="252000"/>
            </a:xfrm>
            <a:prstGeom prst="star5">
              <a:avLst/>
            </a:prstGeom>
            <a:solidFill>
              <a:srgbClr val="2396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nvGrpSpPr>
          <p:cNvPr id="14" name="Group 13"/>
          <p:cNvGrpSpPr/>
          <p:nvPr/>
        </p:nvGrpSpPr>
        <p:grpSpPr>
          <a:xfrm>
            <a:off x="533400" y="2343150"/>
            <a:ext cx="360000" cy="360000"/>
            <a:chOff x="533400" y="3409950"/>
            <a:chExt cx="360000" cy="360000"/>
          </a:xfrm>
        </p:grpSpPr>
        <p:sp>
          <p:nvSpPr>
            <p:cNvPr id="15" name="Oval 14"/>
            <p:cNvSpPr>
              <a:spLocks noChangeAspect="1"/>
            </p:cNvSpPr>
            <p:nvPr/>
          </p:nvSpPr>
          <p:spPr>
            <a:xfrm>
              <a:off x="533400" y="3409950"/>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6" name="5-Point Star 15"/>
            <p:cNvSpPr>
              <a:spLocks noChangeAspect="1"/>
            </p:cNvSpPr>
            <p:nvPr/>
          </p:nvSpPr>
          <p:spPr>
            <a:xfrm>
              <a:off x="587400" y="3463950"/>
              <a:ext cx="252000" cy="252000"/>
            </a:xfrm>
            <a:prstGeom prst="star5">
              <a:avLst/>
            </a:prstGeom>
            <a:solidFill>
              <a:srgbClr val="2396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nvGrpSpPr>
          <p:cNvPr id="17" name="Group 16"/>
          <p:cNvGrpSpPr/>
          <p:nvPr/>
        </p:nvGrpSpPr>
        <p:grpSpPr>
          <a:xfrm>
            <a:off x="533400" y="3257550"/>
            <a:ext cx="360000" cy="360000"/>
            <a:chOff x="533400" y="3409950"/>
            <a:chExt cx="360000" cy="360000"/>
          </a:xfrm>
        </p:grpSpPr>
        <p:sp>
          <p:nvSpPr>
            <p:cNvPr id="18" name="Oval 17"/>
            <p:cNvSpPr>
              <a:spLocks noChangeAspect="1"/>
            </p:cNvSpPr>
            <p:nvPr/>
          </p:nvSpPr>
          <p:spPr>
            <a:xfrm>
              <a:off x="533400" y="3409950"/>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9" name="5-Point Star 18"/>
            <p:cNvSpPr>
              <a:spLocks noChangeAspect="1"/>
            </p:cNvSpPr>
            <p:nvPr/>
          </p:nvSpPr>
          <p:spPr>
            <a:xfrm>
              <a:off x="587400" y="3463950"/>
              <a:ext cx="252000" cy="252000"/>
            </a:xfrm>
            <a:prstGeom prst="star5">
              <a:avLst/>
            </a:prstGeom>
            <a:solidFill>
              <a:srgbClr val="2396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457200" y="477619"/>
            <a:ext cx="7391400" cy="1077218"/>
          </a:xfrm>
          <a:prstGeom prst="rect">
            <a:avLst/>
          </a:prstGeom>
          <a:noFill/>
        </p:spPr>
        <p:txBody>
          <a:bodyPr wrap="square" rtlCol="0">
            <a:spAutoFit/>
          </a:bodyPr>
          <a:lstStyle/>
          <a:p>
            <a:r>
              <a:rPr lang="en-GB" sz="3200" b="1" dirty="0">
                <a:solidFill>
                  <a:srgbClr val="6C1365"/>
                </a:solidFill>
                <a:latin typeface="Arial"/>
              </a:rPr>
              <a:t>WHAT MENTEES VALUED MOST</a:t>
            </a:r>
            <a:br>
              <a:rPr lang="en-GB" sz="3200" b="1" dirty="0">
                <a:solidFill>
                  <a:srgbClr val="6C1365"/>
                </a:solidFill>
                <a:latin typeface="Arial"/>
              </a:rPr>
            </a:br>
            <a:r>
              <a:rPr lang="en-GB" sz="3200" b="1" dirty="0">
                <a:solidFill>
                  <a:srgbClr val="6C1365"/>
                </a:solidFill>
                <a:latin typeface="Arial"/>
              </a:rPr>
              <a:t>ABOUT HAVING A MENTOR</a:t>
            </a:r>
          </a:p>
        </p:txBody>
      </p:sp>
      <p:sp>
        <p:nvSpPr>
          <p:cNvPr id="5" name="TextBox 4"/>
          <p:cNvSpPr txBox="1"/>
          <p:nvPr/>
        </p:nvSpPr>
        <p:spPr>
          <a:xfrm>
            <a:off x="990600" y="1690628"/>
            <a:ext cx="7848600" cy="2862322"/>
          </a:xfrm>
          <a:prstGeom prst="rect">
            <a:avLst/>
          </a:prstGeom>
          <a:noFill/>
        </p:spPr>
        <p:txBody>
          <a:bodyPr wrap="square" rtlCol="0">
            <a:spAutoFit/>
          </a:bodyPr>
          <a:lstStyle/>
          <a:p>
            <a:r>
              <a:rPr lang="en-US" sz="2000" dirty="0">
                <a:latin typeface="Arial"/>
                <a:cs typeface="Arial"/>
              </a:rPr>
              <a:t>Being able to bond with someone and have a connection</a:t>
            </a:r>
          </a:p>
          <a:p>
            <a:endParaRPr lang="en-US" sz="2000" dirty="0">
              <a:latin typeface="Arial"/>
              <a:cs typeface="Arial"/>
            </a:endParaRPr>
          </a:p>
          <a:p>
            <a:r>
              <a:rPr lang="en-US" sz="2000" dirty="0">
                <a:latin typeface="Arial"/>
                <a:cs typeface="Arial"/>
              </a:rPr>
              <a:t>Talking to someone who has been through similar life/</a:t>
            </a:r>
            <a:br>
              <a:rPr lang="en-US" sz="2000" dirty="0">
                <a:latin typeface="Arial"/>
                <a:cs typeface="Arial"/>
              </a:rPr>
            </a:br>
            <a:r>
              <a:rPr lang="en-US" sz="2000" dirty="0">
                <a:latin typeface="Arial"/>
                <a:cs typeface="Arial"/>
              </a:rPr>
              <a:t>school experiences</a:t>
            </a:r>
          </a:p>
          <a:p>
            <a:endParaRPr lang="en-US" sz="2000" dirty="0">
              <a:latin typeface="Arial"/>
              <a:cs typeface="Arial"/>
            </a:endParaRPr>
          </a:p>
          <a:p>
            <a:r>
              <a:rPr lang="en-US" sz="2000" dirty="0">
                <a:latin typeface="Arial"/>
                <a:cs typeface="Arial"/>
              </a:rPr>
              <a:t>Being able to talk to someone about things and not being </a:t>
            </a:r>
            <a:br>
              <a:rPr lang="en-US" sz="2000" dirty="0">
                <a:latin typeface="Arial"/>
                <a:cs typeface="Arial"/>
              </a:rPr>
            </a:br>
            <a:r>
              <a:rPr lang="en-US" sz="2000" dirty="0" err="1">
                <a:latin typeface="Arial"/>
                <a:cs typeface="Arial"/>
              </a:rPr>
              <a:t>labelled</a:t>
            </a:r>
            <a:r>
              <a:rPr lang="en-US" sz="2000" dirty="0">
                <a:latin typeface="Arial"/>
                <a:cs typeface="Arial"/>
              </a:rPr>
              <a:t> a ‘snake’</a:t>
            </a:r>
          </a:p>
          <a:p>
            <a:endParaRPr lang="en-US" sz="2000" dirty="0">
              <a:latin typeface="Arial"/>
              <a:cs typeface="Arial"/>
            </a:endParaRPr>
          </a:p>
          <a:p>
            <a:r>
              <a:rPr lang="en-US" sz="2000" dirty="0">
                <a:latin typeface="Arial"/>
                <a:cs typeface="Arial"/>
              </a:rPr>
              <a:t>Knowing that conversations are confidential*</a:t>
            </a:r>
            <a:endParaRPr lang="en-GB" sz="2000" dirty="0">
              <a:latin typeface="Arial"/>
              <a:cs typeface="Arial"/>
            </a:endParaRPr>
          </a:p>
        </p:txBody>
      </p:sp>
      <p:grpSp>
        <p:nvGrpSpPr>
          <p:cNvPr id="9" name="Group 8"/>
          <p:cNvGrpSpPr/>
          <p:nvPr/>
        </p:nvGrpSpPr>
        <p:grpSpPr>
          <a:xfrm>
            <a:off x="554400" y="1733550"/>
            <a:ext cx="360000" cy="360000"/>
            <a:chOff x="554400" y="1305163"/>
            <a:chExt cx="360000" cy="360000"/>
          </a:xfrm>
        </p:grpSpPr>
        <p:sp>
          <p:nvSpPr>
            <p:cNvPr id="11" name="Oval 10"/>
            <p:cNvSpPr>
              <a:spLocks noChangeAspect="1"/>
            </p:cNvSpPr>
            <p:nvPr/>
          </p:nvSpPr>
          <p:spPr>
            <a:xfrm>
              <a:off x="554400" y="1305163"/>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2" name="5-Point Star 11"/>
            <p:cNvSpPr>
              <a:spLocks noChangeAspect="1"/>
            </p:cNvSpPr>
            <p:nvPr/>
          </p:nvSpPr>
          <p:spPr>
            <a:xfrm>
              <a:off x="608400" y="1359163"/>
              <a:ext cx="252000" cy="252000"/>
            </a:xfrm>
            <a:prstGeom prst="star5">
              <a:avLst/>
            </a:prstGeom>
            <a:solidFill>
              <a:srgbClr val="6C13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nvGrpSpPr>
          <p:cNvPr id="13" name="Group 12"/>
          <p:cNvGrpSpPr/>
          <p:nvPr/>
        </p:nvGrpSpPr>
        <p:grpSpPr>
          <a:xfrm>
            <a:off x="554400" y="2343150"/>
            <a:ext cx="360000" cy="360000"/>
            <a:chOff x="554400" y="1305163"/>
            <a:chExt cx="360000" cy="360000"/>
          </a:xfrm>
        </p:grpSpPr>
        <p:sp>
          <p:nvSpPr>
            <p:cNvPr id="14" name="Oval 13"/>
            <p:cNvSpPr>
              <a:spLocks noChangeAspect="1"/>
            </p:cNvSpPr>
            <p:nvPr/>
          </p:nvSpPr>
          <p:spPr>
            <a:xfrm>
              <a:off x="554400" y="1305163"/>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5" name="5-Point Star 14"/>
            <p:cNvSpPr>
              <a:spLocks noChangeAspect="1"/>
            </p:cNvSpPr>
            <p:nvPr/>
          </p:nvSpPr>
          <p:spPr>
            <a:xfrm>
              <a:off x="608400" y="1359163"/>
              <a:ext cx="252000" cy="252000"/>
            </a:xfrm>
            <a:prstGeom prst="star5">
              <a:avLst/>
            </a:prstGeom>
            <a:solidFill>
              <a:srgbClr val="6C13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nvGrpSpPr>
          <p:cNvPr id="16" name="Group 15"/>
          <p:cNvGrpSpPr/>
          <p:nvPr/>
        </p:nvGrpSpPr>
        <p:grpSpPr>
          <a:xfrm>
            <a:off x="554400" y="3202350"/>
            <a:ext cx="360000" cy="360000"/>
            <a:chOff x="554400" y="1305163"/>
            <a:chExt cx="360000" cy="360000"/>
          </a:xfrm>
        </p:grpSpPr>
        <p:sp>
          <p:nvSpPr>
            <p:cNvPr id="17" name="Oval 16"/>
            <p:cNvSpPr>
              <a:spLocks noChangeAspect="1"/>
            </p:cNvSpPr>
            <p:nvPr/>
          </p:nvSpPr>
          <p:spPr>
            <a:xfrm>
              <a:off x="554400" y="1305163"/>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8" name="5-Point Star 17"/>
            <p:cNvSpPr>
              <a:spLocks noChangeAspect="1"/>
            </p:cNvSpPr>
            <p:nvPr/>
          </p:nvSpPr>
          <p:spPr>
            <a:xfrm>
              <a:off x="608400" y="1359163"/>
              <a:ext cx="252000" cy="252000"/>
            </a:xfrm>
            <a:prstGeom prst="star5">
              <a:avLst/>
            </a:prstGeom>
            <a:solidFill>
              <a:srgbClr val="6C13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nvGrpSpPr>
          <p:cNvPr id="19" name="Group 18"/>
          <p:cNvGrpSpPr/>
          <p:nvPr/>
        </p:nvGrpSpPr>
        <p:grpSpPr>
          <a:xfrm>
            <a:off x="554400" y="4171950"/>
            <a:ext cx="360000" cy="360000"/>
            <a:chOff x="554400" y="1305163"/>
            <a:chExt cx="360000" cy="360000"/>
          </a:xfrm>
        </p:grpSpPr>
        <p:sp>
          <p:nvSpPr>
            <p:cNvPr id="20" name="Oval 19"/>
            <p:cNvSpPr>
              <a:spLocks noChangeAspect="1"/>
            </p:cNvSpPr>
            <p:nvPr/>
          </p:nvSpPr>
          <p:spPr>
            <a:xfrm>
              <a:off x="554400" y="1305163"/>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1" name="5-Point Star 20"/>
            <p:cNvSpPr>
              <a:spLocks noChangeAspect="1"/>
            </p:cNvSpPr>
            <p:nvPr/>
          </p:nvSpPr>
          <p:spPr>
            <a:xfrm>
              <a:off x="608400" y="1359163"/>
              <a:ext cx="252000" cy="252000"/>
            </a:xfrm>
            <a:prstGeom prst="star5">
              <a:avLst/>
            </a:prstGeom>
            <a:solidFill>
              <a:srgbClr val="6C13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457200" y="477619"/>
            <a:ext cx="7391400" cy="584776"/>
          </a:xfrm>
          <a:prstGeom prst="rect">
            <a:avLst/>
          </a:prstGeom>
          <a:noFill/>
        </p:spPr>
        <p:txBody>
          <a:bodyPr wrap="square" rtlCol="0">
            <a:spAutoFit/>
          </a:bodyPr>
          <a:lstStyle/>
          <a:p>
            <a:r>
              <a:rPr lang="en-GB" sz="3200" b="1" dirty="0">
                <a:solidFill>
                  <a:srgbClr val="246185"/>
                </a:solidFill>
                <a:latin typeface="Arial"/>
              </a:rPr>
              <a:t>WHO HAS A MENTOR?</a:t>
            </a:r>
          </a:p>
        </p:txBody>
      </p:sp>
      <p:pic>
        <p:nvPicPr>
          <p:cNvPr id="3" name="Picture 2" descr="A picture containing person, holding, indoor, posing&#10;&#10;Description automatically generated">
            <a:extLst>
              <a:ext uri="{FF2B5EF4-FFF2-40B4-BE49-F238E27FC236}">
                <a16:creationId xmlns:a16="http://schemas.microsoft.com/office/drawing/2014/main" id="{59C7BAFE-5BED-9849-89DC-C03F9112D79A}"/>
              </a:ext>
            </a:extLst>
          </p:cNvPr>
          <p:cNvPicPr>
            <a:picLocks noChangeAspect="1"/>
          </p:cNvPicPr>
          <p:nvPr/>
        </p:nvPicPr>
        <p:blipFill>
          <a:blip r:embed="rId3"/>
          <a:stretch>
            <a:fillRect/>
          </a:stretch>
        </p:blipFill>
        <p:spPr>
          <a:xfrm>
            <a:off x="3489430" y="1275606"/>
            <a:ext cx="2165140" cy="365187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457200" y="477619"/>
            <a:ext cx="7391400" cy="584776"/>
          </a:xfrm>
          <a:prstGeom prst="rect">
            <a:avLst/>
          </a:prstGeom>
          <a:noFill/>
        </p:spPr>
        <p:txBody>
          <a:bodyPr wrap="square" rtlCol="0">
            <a:spAutoFit/>
          </a:bodyPr>
          <a:lstStyle/>
          <a:p>
            <a:r>
              <a:rPr lang="en-GB" sz="3200" b="1" dirty="0">
                <a:solidFill>
                  <a:srgbClr val="DD640B"/>
                </a:solidFill>
                <a:latin typeface="Arial"/>
              </a:rPr>
              <a:t>WHO HAS A MENTOR?</a:t>
            </a:r>
          </a:p>
        </p:txBody>
      </p:sp>
      <p:sp>
        <p:nvSpPr>
          <p:cNvPr id="3" name="TextBox 2"/>
          <p:cNvSpPr txBox="1"/>
          <p:nvPr/>
        </p:nvSpPr>
        <p:spPr>
          <a:xfrm>
            <a:off x="990600" y="1428750"/>
            <a:ext cx="7848600" cy="2862322"/>
          </a:xfrm>
          <a:prstGeom prst="rect">
            <a:avLst/>
          </a:prstGeom>
          <a:noFill/>
        </p:spPr>
        <p:txBody>
          <a:bodyPr wrap="square" rtlCol="0">
            <a:spAutoFit/>
          </a:bodyPr>
          <a:lstStyle/>
          <a:p>
            <a:r>
              <a:rPr lang="en-US" sz="2000" dirty="0">
                <a:latin typeface="Arial"/>
                <a:cs typeface="Arial"/>
              </a:rPr>
              <a:t>I do</a:t>
            </a:r>
          </a:p>
          <a:p>
            <a:endParaRPr lang="en-US" sz="2000" dirty="0">
              <a:latin typeface="Arial"/>
              <a:cs typeface="Arial"/>
            </a:endParaRPr>
          </a:p>
          <a:p>
            <a:r>
              <a:rPr lang="en-US" sz="2000" dirty="0">
                <a:latin typeface="Arial"/>
                <a:cs typeface="Arial"/>
              </a:rPr>
              <a:t>Common in big businesses</a:t>
            </a:r>
          </a:p>
          <a:p>
            <a:endParaRPr lang="en-US" sz="2000" dirty="0">
              <a:latin typeface="Arial"/>
              <a:cs typeface="Arial"/>
            </a:endParaRPr>
          </a:p>
          <a:p>
            <a:r>
              <a:rPr lang="en-US" sz="2000" dirty="0">
                <a:latin typeface="Arial"/>
                <a:cs typeface="Arial"/>
              </a:rPr>
              <a:t>Doctors</a:t>
            </a:r>
          </a:p>
          <a:p>
            <a:endParaRPr lang="en-US" sz="2000" dirty="0">
              <a:latin typeface="Arial"/>
              <a:cs typeface="Arial"/>
            </a:endParaRPr>
          </a:p>
          <a:p>
            <a:r>
              <a:rPr lang="en-US" sz="2000" dirty="0">
                <a:latin typeface="Arial"/>
                <a:cs typeface="Arial"/>
              </a:rPr>
              <a:t>Teachers</a:t>
            </a:r>
          </a:p>
          <a:p>
            <a:endParaRPr lang="en-US" sz="2000" dirty="0">
              <a:latin typeface="Arial"/>
              <a:cs typeface="Arial"/>
            </a:endParaRPr>
          </a:p>
          <a:p>
            <a:r>
              <a:rPr lang="en-US" sz="2000" dirty="0">
                <a:latin typeface="Arial"/>
                <a:cs typeface="Arial"/>
              </a:rPr>
              <a:t>People who want to do well!</a:t>
            </a:r>
            <a:endParaRPr lang="en-GB" sz="2000" dirty="0">
              <a:latin typeface="Arial"/>
              <a:cs typeface="Arial"/>
            </a:endParaRPr>
          </a:p>
        </p:txBody>
      </p:sp>
      <p:grpSp>
        <p:nvGrpSpPr>
          <p:cNvPr id="10" name="Group 9"/>
          <p:cNvGrpSpPr/>
          <p:nvPr/>
        </p:nvGrpSpPr>
        <p:grpSpPr>
          <a:xfrm>
            <a:off x="522601" y="1449750"/>
            <a:ext cx="360000" cy="360000"/>
            <a:chOff x="522601" y="1428750"/>
            <a:chExt cx="360000" cy="360000"/>
          </a:xfrm>
        </p:grpSpPr>
        <p:sp>
          <p:nvSpPr>
            <p:cNvPr id="11" name="Oval 10"/>
            <p:cNvSpPr>
              <a:spLocks noChangeAspect="1"/>
            </p:cNvSpPr>
            <p:nvPr/>
          </p:nvSpPr>
          <p:spPr>
            <a:xfrm>
              <a:off x="522601" y="1428750"/>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2" name="5-Point Star 11"/>
            <p:cNvSpPr>
              <a:spLocks noChangeAspect="1"/>
            </p:cNvSpPr>
            <p:nvPr/>
          </p:nvSpPr>
          <p:spPr>
            <a:xfrm>
              <a:off x="576601" y="1482750"/>
              <a:ext cx="252000" cy="252000"/>
            </a:xfrm>
            <a:prstGeom prst="star5">
              <a:avLst/>
            </a:prstGeom>
            <a:solidFill>
              <a:srgbClr val="DD64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nvGrpSpPr>
          <p:cNvPr id="13" name="Group 12"/>
          <p:cNvGrpSpPr/>
          <p:nvPr/>
        </p:nvGrpSpPr>
        <p:grpSpPr>
          <a:xfrm>
            <a:off x="522601" y="2059350"/>
            <a:ext cx="360000" cy="360000"/>
            <a:chOff x="522601" y="1428750"/>
            <a:chExt cx="360000" cy="360000"/>
          </a:xfrm>
        </p:grpSpPr>
        <p:sp>
          <p:nvSpPr>
            <p:cNvPr id="14" name="Oval 13"/>
            <p:cNvSpPr>
              <a:spLocks noChangeAspect="1"/>
            </p:cNvSpPr>
            <p:nvPr/>
          </p:nvSpPr>
          <p:spPr>
            <a:xfrm>
              <a:off x="522601" y="1428750"/>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5" name="5-Point Star 14"/>
            <p:cNvSpPr>
              <a:spLocks noChangeAspect="1"/>
            </p:cNvSpPr>
            <p:nvPr/>
          </p:nvSpPr>
          <p:spPr>
            <a:xfrm>
              <a:off x="576601" y="1482750"/>
              <a:ext cx="252000" cy="252000"/>
            </a:xfrm>
            <a:prstGeom prst="star5">
              <a:avLst/>
            </a:prstGeom>
            <a:solidFill>
              <a:srgbClr val="DD64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nvGrpSpPr>
          <p:cNvPr id="16" name="Group 15"/>
          <p:cNvGrpSpPr/>
          <p:nvPr/>
        </p:nvGrpSpPr>
        <p:grpSpPr>
          <a:xfrm>
            <a:off x="522601" y="2647950"/>
            <a:ext cx="360000" cy="360000"/>
            <a:chOff x="522601" y="1428750"/>
            <a:chExt cx="360000" cy="360000"/>
          </a:xfrm>
        </p:grpSpPr>
        <p:sp>
          <p:nvSpPr>
            <p:cNvPr id="17" name="Oval 16"/>
            <p:cNvSpPr>
              <a:spLocks noChangeAspect="1"/>
            </p:cNvSpPr>
            <p:nvPr/>
          </p:nvSpPr>
          <p:spPr>
            <a:xfrm>
              <a:off x="522601" y="1428750"/>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8" name="5-Point Star 17"/>
            <p:cNvSpPr>
              <a:spLocks noChangeAspect="1"/>
            </p:cNvSpPr>
            <p:nvPr/>
          </p:nvSpPr>
          <p:spPr>
            <a:xfrm>
              <a:off x="576601" y="1482750"/>
              <a:ext cx="252000" cy="252000"/>
            </a:xfrm>
            <a:prstGeom prst="star5">
              <a:avLst/>
            </a:prstGeom>
            <a:solidFill>
              <a:srgbClr val="DD64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nvGrpSpPr>
          <p:cNvPr id="19" name="Group 18"/>
          <p:cNvGrpSpPr/>
          <p:nvPr/>
        </p:nvGrpSpPr>
        <p:grpSpPr>
          <a:xfrm>
            <a:off x="522601" y="3278550"/>
            <a:ext cx="360000" cy="360000"/>
            <a:chOff x="522601" y="1428750"/>
            <a:chExt cx="360000" cy="360000"/>
          </a:xfrm>
        </p:grpSpPr>
        <p:sp>
          <p:nvSpPr>
            <p:cNvPr id="20" name="Oval 19"/>
            <p:cNvSpPr>
              <a:spLocks noChangeAspect="1"/>
            </p:cNvSpPr>
            <p:nvPr/>
          </p:nvSpPr>
          <p:spPr>
            <a:xfrm>
              <a:off x="522601" y="1428750"/>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1" name="5-Point Star 20"/>
            <p:cNvSpPr>
              <a:spLocks noChangeAspect="1"/>
            </p:cNvSpPr>
            <p:nvPr/>
          </p:nvSpPr>
          <p:spPr>
            <a:xfrm>
              <a:off x="576601" y="1482750"/>
              <a:ext cx="252000" cy="252000"/>
            </a:xfrm>
            <a:prstGeom prst="star5">
              <a:avLst/>
            </a:prstGeom>
            <a:solidFill>
              <a:srgbClr val="DD64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nvGrpSpPr>
          <p:cNvPr id="22" name="Group 21"/>
          <p:cNvGrpSpPr/>
          <p:nvPr/>
        </p:nvGrpSpPr>
        <p:grpSpPr>
          <a:xfrm>
            <a:off x="522601" y="3867150"/>
            <a:ext cx="360000" cy="360000"/>
            <a:chOff x="522601" y="1428750"/>
            <a:chExt cx="360000" cy="360000"/>
          </a:xfrm>
        </p:grpSpPr>
        <p:sp>
          <p:nvSpPr>
            <p:cNvPr id="23" name="Oval 22"/>
            <p:cNvSpPr>
              <a:spLocks noChangeAspect="1"/>
            </p:cNvSpPr>
            <p:nvPr/>
          </p:nvSpPr>
          <p:spPr>
            <a:xfrm>
              <a:off x="522601" y="1428750"/>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4" name="5-Point Star 23"/>
            <p:cNvSpPr>
              <a:spLocks noChangeAspect="1"/>
            </p:cNvSpPr>
            <p:nvPr/>
          </p:nvSpPr>
          <p:spPr>
            <a:xfrm>
              <a:off x="576601" y="1482750"/>
              <a:ext cx="252000" cy="252000"/>
            </a:xfrm>
            <a:prstGeom prst="star5">
              <a:avLst/>
            </a:prstGeom>
            <a:solidFill>
              <a:srgbClr val="DD64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457200" y="477619"/>
            <a:ext cx="7391400" cy="584776"/>
          </a:xfrm>
          <a:prstGeom prst="rect">
            <a:avLst/>
          </a:prstGeom>
          <a:noFill/>
        </p:spPr>
        <p:txBody>
          <a:bodyPr wrap="square" rtlCol="0">
            <a:spAutoFit/>
          </a:bodyPr>
          <a:lstStyle/>
          <a:p>
            <a:r>
              <a:rPr lang="en-GB" sz="3200" b="1" dirty="0">
                <a:solidFill>
                  <a:srgbClr val="239689"/>
                </a:solidFill>
                <a:latin typeface="Arial"/>
              </a:rPr>
              <a:t>A GOOD MENTOR</a:t>
            </a:r>
          </a:p>
        </p:txBody>
      </p:sp>
      <p:sp>
        <p:nvSpPr>
          <p:cNvPr id="3" name="TextBox 2"/>
          <p:cNvSpPr txBox="1"/>
          <p:nvPr/>
        </p:nvSpPr>
        <p:spPr>
          <a:xfrm>
            <a:off x="990600" y="1227475"/>
            <a:ext cx="8153400" cy="3477875"/>
          </a:xfrm>
          <a:prstGeom prst="rect">
            <a:avLst/>
          </a:prstGeom>
          <a:noFill/>
        </p:spPr>
        <p:txBody>
          <a:bodyPr wrap="square" rtlCol="0">
            <a:spAutoFit/>
          </a:bodyPr>
          <a:lstStyle/>
          <a:p>
            <a:r>
              <a:rPr lang="en-US" sz="2000" b="1" dirty="0">
                <a:solidFill>
                  <a:srgbClr val="239689"/>
                </a:solidFill>
                <a:latin typeface="Arial"/>
                <a:cs typeface="Arial"/>
              </a:rPr>
              <a:t>What characteristics make a good mentor?</a:t>
            </a:r>
          </a:p>
          <a:p>
            <a:r>
              <a:rPr lang="en-US" sz="2000" b="1" dirty="0">
                <a:solidFill>
                  <a:srgbClr val="239689"/>
                </a:solidFill>
                <a:latin typeface="Arial"/>
                <a:cs typeface="Arial"/>
              </a:rPr>
              <a:t>What should a good mentor be like?</a:t>
            </a:r>
          </a:p>
          <a:p>
            <a:r>
              <a:rPr lang="en-US" sz="2000" b="1" dirty="0">
                <a:solidFill>
                  <a:srgbClr val="239689"/>
                </a:solidFill>
                <a:latin typeface="Arial"/>
                <a:cs typeface="Arial"/>
              </a:rPr>
              <a:t>What should a good mentor do?</a:t>
            </a:r>
          </a:p>
          <a:p>
            <a:endParaRPr lang="en-US" sz="2000" dirty="0">
              <a:latin typeface="Arial"/>
              <a:cs typeface="Arial"/>
            </a:endParaRPr>
          </a:p>
          <a:p>
            <a:r>
              <a:rPr lang="en-US" sz="2000" dirty="0">
                <a:latin typeface="Arial"/>
                <a:cs typeface="Arial"/>
              </a:rPr>
              <a:t>You have 6 minutes to think about as many different</a:t>
            </a:r>
          </a:p>
          <a:p>
            <a:r>
              <a:rPr lang="en-US" sz="2000" dirty="0">
                <a:latin typeface="Arial"/>
                <a:cs typeface="Arial"/>
              </a:rPr>
              <a:t>words as you can to describe a good mentor.</a:t>
            </a:r>
          </a:p>
          <a:p>
            <a:endParaRPr lang="en-US" sz="2000" dirty="0">
              <a:latin typeface="Arial"/>
              <a:cs typeface="Arial"/>
            </a:endParaRPr>
          </a:p>
          <a:p>
            <a:r>
              <a:rPr lang="en-US" sz="2000" dirty="0">
                <a:latin typeface="Arial"/>
                <a:cs typeface="Arial"/>
              </a:rPr>
              <a:t>You can write your answers down individually or you can</a:t>
            </a:r>
          </a:p>
          <a:p>
            <a:r>
              <a:rPr lang="en-US" sz="2000" dirty="0">
                <a:latin typeface="Arial"/>
                <a:cs typeface="Arial"/>
              </a:rPr>
              <a:t>work together in a couple of groups</a:t>
            </a:r>
          </a:p>
          <a:p>
            <a:endParaRPr lang="en-US" sz="2000" dirty="0">
              <a:latin typeface="Arial"/>
              <a:cs typeface="Arial"/>
            </a:endParaRPr>
          </a:p>
          <a:p>
            <a:r>
              <a:rPr lang="en-US" sz="2000" dirty="0">
                <a:latin typeface="Arial"/>
                <a:cs typeface="Arial"/>
              </a:rPr>
              <a:t>Be prepared to share and discuss your thoughts with the wider group</a:t>
            </a:r>
            <a:endParaRPr lang="en-GB" sz="2000" dirty="0">
              <a:latin typeface="Arial"/>
              <a:cs typeface="Arial"/>
            </a:endParaRPr>
          </a:p>
        </p:txBody>
      </p:sp>
      <p:sp>
        <p:nvSpPr>
          <p:cNvPr id="5" name="Oval 4"/>
          <p:cNvSpPr>
            <a:spLocks noChangeAspect="1"/>
          </p:cNvSpPr>
          <p:nvPr/>
        </p:nvSpPr>
        <p:spPr>
          <a:xfrm>
            <a:off x="522601" y="1276350"/>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Oval 5"/>
          <p:cNvSpPr>
            <a:spLocks noChangeAspect="1"/>
          </p:cNvSpPr>
          <p:nvPr/>
        </p:nvSpPr>
        <p:spPr>
          <a:xfrm>
            <a:off x="522601" y="2495550"/>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Oval 7"/>
          <p:cNvSpPr>
            <a:spLocks noChangeAspect="1"/>
          </p:cNvSpPr>
          <p:nvPr/>
        </p:nvSpPr>
        <p:spPr>
          <a:xfrm>
            <a:off x="522601" y="3354750"/>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9" name="Oval 8"/>
          <p:cNvSpPr>
            <a:spLocks noChangeAspect="1"/>
          </p:cNvSpPr>
          <p:nvPr/>
        </p:nvSpPr>
        <p:spPr>
          <a:xfrm>
            <a:off x="522601" y="4324350"/>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457200" y="477619"/>
            <a:ext cx="7391400" cy="584776"/>
          </a:xfrm>
          <a:prstGeom prst="rect">
            <a:avLst/>
          </a:prstGeom>
          <a:noFill/>
        </p:spPr>
        <p:txBody>
          <a:bodyPr wrap="square" rtlCol="0">
            <a:spAutoFit/>
          </a:bodyPr>
          <a:lstStyle/>
          <a:p>
            <a:r>
              <a:rPr lang="en-GB" sz="3200" b="1" dirty="0">
                <a:solidFill>
                  <a:srgbClr val="6C1365"/>
                </a:solidFill>
                <a:latin typeface="Arial"/>
              </a:rPr>
              <a:t>HOW DOES IT WORK?</a:t>
            </a:r>
          </a:p>
        </p:txBody>
      </p:sp>
      <p:sp>
        <p:nvSpPr>
          <p:cNvPr id="10" name="TextBox 9"/>
          <p:cNvSpPr txBox="1"/>
          <p:nvPr/>
        </p:nvSpPr>
        <p:spPr>
          <a:xfrm>
            <a:off x="990600" y="1428750"/>
            <a:ext cx="7848600" cy="2862322"/>
          </a:xfrm>
          <a:prstGeom prst="rect">
            <a:avLst/>
          </a:prstGeom>
          <a:noFill/>
        </p:spPr>
        <p:txBody>
          <a:bodyPr wrap="square" rtlCol="0">
            <a:spAutoFit/>
          </a:bodyPr>
          <a:lstStyle/>
          <a:p>
            <a:r>
              <a:rPr lang="en-US" sz="2000" dirty="0">
                <a:latin typeface="Arial"/>
                <a:cs typeface="Arial"/>
              </a:rPr>
              <a:t>The </a:t>
            </a:r>
            <a:r>
              <a:rPr lang="en-US" sz="2000" dirty="0" err="1">
                <a:latin typeface="Arial"/>
                <a:cs typeface="Arial"/>
              </a:rPr>
              <a:t>programme</a:t>
            </a:r>
            <a:r>
              <a:rPr lang="en-US" sz="2000" dirty="0">
                <a:latin typeface="Arial"/>
                <a:cs typeface="Arial"/>
              </a:rPr>
              <a:t> lasts for 6 weeks</a:t>
            </a:r>
          </a:p>
          <a:p>
            <a:endParaRPr lang="en-US" sz="2000" dirty="0">
              <a:latin typeface="Arial"/>
              <a:cs typeface="Arial"/>
            </a:endParaRPr>
          </a:p>
          <a:p>
            <a:r>
              <a:rPr lang="en-US" sz="2000" dirty="0">
                <a:latin typeface="Arial"/>
                <a:cs typeface="Arial"/>
              </a:rPr>
              <a:t>There will be 5 weeks of mentoring with a celebration in week 6</a:t>
            </a:r>
          </a:p>
          <a:p>
            <a:endParaRPr lang="en-US" sz="2000" dirty="0">
              <a:latin typeface="Arial"/>
              <a:cs typeface="Arial"/>
            </a:endParaRPr>
          </a:p>
          <a:p>
            <a:r>
              <a:rPr lang="en-US" sz="2000" dirty="0">
                <a:latin typeface="Arial"/>
                <a:cs typeface="Arial"/>
              </a:rPr>
              <a:t>Mentor and Mentee meet together each week for up to an hour</a:t>
            </a:r>
          </a:p>
          <a:p>
            <a:endParaRPr lang="en-US" sz="2000" dirty="0">
              <a:latin typeface="Arial"/>
              <a:cs typeface="Arial"/>
            </a:endParaRPr>
          </a:p>
          <a:p>
            <a:r>
              <a:rPr lang="en-US" sz="2000" dirty="0">
                <a:latin typeface="Arial"/>
                <a:cs typeface="Arial"/>
              </a:rPr>
              <a:t>Every week you have a session plan to go through together</a:t>
            </a:r>
          </a:p>
          <a:p>
            <a:endParaRPr lang="en-US" sz="2000" dirty="0">
              <a:latin typeface="Arial"/>
              <a:cs typeface="Arial"/>
            </a:endParaRPr>
          </a:p>
          <a:p>
            <a:r>
              <a:rPr lang="en-US" sz="2000" dirty="0">
                <a:latin typeface="Arial"/>
                <a:cs typeface="Arial"/>
              </a:rPr>
              <a:t>Mentoring is helpful and enjoyable</a:t>
            </a:r>
            <a:endParaRPr lang="en-GB" sz="2000" dirty="0">
              <a:latin typeface="Arial"/>
              <a:cs typeface="Arial"/>
            </a:endParaRPr>
          </a:p>
        </p:txBody>
      </p:sp>
      <p:grpSp>
        <p:nvGrpSpPr>
          <p:cNvPr id="16" name="Group 15"/>
          <p:cNvGrpSpPr/>
          <p:nvPr/>
        </p:nvGrpSpPr>
        <p:grpSpPr>
          <a:xfrm>
            <a:off x="554400" y="1428750"/>
            <a:ext cx="360000" cy="360000"/>
            <a:chOff x="554400" y="1305163"/>
            <a:chExt cx="360000" cy="360000"/>
          </a:xfrm>
        </p:grpSpPr>
        <p:sp>
          <p:nvSpPr>
            <p:cNvPr id="17" name="Oval 16"/>
            <p:cNvSpPr>
              <a:spLocks noChangeAspect="1"/>
            </p:cNvSpPr>
            <p:nvPr/>
          </p:nvSpPr>
          <p:spPr>
            <a:xfrm>
              <a:off x="554400" y="1305163"/>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8" name="5-Point Star 17"/>
            <p:cNvSpPr>
              <a:spLocks noChangeAspect="1"/>
            </p:cNvSpPr>
            <p:nvPr/>
          </p:nvSpPr>
          <p:spPr>
            <a:xfrm>
              <a:off x="608400" y="1359163"/>
              <a:ext cx="252000" cy="252000"/>
            </a:xfrm>
            <a:prstGeom prst="star5">
              <a:avLst/>
            </a:prstGeom>
            <a:solidFill>
              <a:srgbClr val="6C13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nvGrpSpPr>
          <p:cNvPr id="19" name="Group 18"/>
          <p:cNvGrpSpPr/>
          <p:nvPr/>
        </p:nvGrpSpPr>
        <p:grpSpPr>
          <a:xfrm>
            <a:off x="554400" y="2038350"/>
            <a:ext cx="360000" cy="360000"/>
            <a:chOff x="554400" y="1305163"/>
            <a:chExt cx="360000" cy="360000"/>
          </a:xfrm>
        </p:grpSpPr>
        <p:sp>
          <p:nvSpPr>
            <p:cNvPr id="20" name="Oval 19"/>
            <p:cNvSpPr>
              <a:spLocks noChangeAspect="1"/>
            </p:cNvSpPr>
            <p:nvPr/>
          </p:nvSpPr>
          <p:spPr>
            <a:xfrm>
              <a:off x="554400" y="1305163"/>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1" name="5-Point Star 20"/>
            <p:cNvSpPr>
              <a:spLocks noChangeAspect="1"/>
            </p:cNvSpPr>
            <p:nvPr/>
          </p:nvSpPr>
          <p:spPr>
            <a:xfrm>
              <a:off x="608400" y="1359163"/>
              <a:ext cx="252000" cy="252000"/>
            </a:xfrm>
            <a:prstGeom prst="star5">
              <a:avLst/>
            </a:prstGeom>
            <a:solidFill>
              <a:srgbClr val="6C13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nvGrpSpPr>
          <p:cNvPr id="22" name="Group 21"/>
          <p:cNvGrpSpPr/>
          <p:nvPr/>
        </p:nvGrpSpPr>
        <p:grpSpPr>
          <a:xfrm>
            <a:off x="554400" y="2647950"/>
            <a:ext cx="360000" cy="360000"/>
            <a:chOff x="554400" y="1305163"/>
            <a:chExt cx="360000" cy="360000"/>
          </a:xfrm>
        </p:grpSpPr>
        <p:sp>
          <p:nvSpPr>
            <p:cNvPr id="23" name="Oval 22"/>
            <p:cNvSpPr>
              <a:spLocks noChangeAspect="1"/>
            </p:cNvSpPr>
            <p:nvPr/>
          </p:nvSpPr>
          <p:spPr>
            <a:xfrm>
              <a:off x="554400" y="1305163"/>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4" name="5-Point Star 23"/>
            <p:cNvSpPr>
              <a:spLocks noChangeAspect="1"/>
            </p:cNvSpPr>
            <p:nvPr/>
          </p:nvSpPr>
          <p:spPr>
            <a:xfrm>
              <a:off x="608400" y="1359163"/>
              <a:ext cx="252000" cy="252000"/>
            </a:xfrm>
            <a:prstGeom prst="star5">
              <a:avLst/>
            </a:prstGeom>
            <a:solidFill>
              <a:srgbClr val="6C13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nvGrpSpPr>
          <p:cNvPr id="25" name="Group 24"/>
          <p:cNvGrpSpPr/>
          <p:nvPr/>
        </p:nvGrpSpPr>
        <p:grpSpPr>
          <a:xfrm>
            <a:off x="554400" y="3257550"/>
            <a:ext cx="360000" cy="360000"/>
            <a:chOff x="554400" y="1305163"/>
            <a:chExt cx="360000" cy="360000"/>
          </a:xfrm>
        </p:grpSpPr>
        <p:sp>
          <p:nvSpPr>
            <p:cNvPr id="26" name="Oval 25"/>
            <p:cNvSpPr>
              <a:spLocks noChangeAspect="1"/>
            </p:cNvSpPr>
            <p:nvPr/>
          </p:nvSpPr>
          <p:spPr>
            <a:xfrm>
              <a:off x="554400" y="1305163"/>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7" name="5-Point Star 26"/>
            <p:cNvSpPr>
              <a:spLocks noChangeAspect="1"/>
            </p:cNvSpPr>
            <p:nvPr/>
          </p:nvSpPr>
          <p:spPr>
            <a:xfrm>
              <a:off x="608400" y="1359163"/>
              <a:ext cx="252000" cy="252000"/>
            </a:xfrm>
            <a:prstGeom prst="star5">
              <a:avLst/>
            </a:prstGeom>
            <a:solidFill>
              <a:srgbClr val="6C13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nvGrpSpPr>
          <p:cNvPr id="28" name="Group 27"/>
          <p:cNvGrpSpPr/>
          <p:nvPr/>
        </p:nvGrpSpPr>
        <p:grpSpPr>
          <a:xfrm>
            <a:off x="554400" y="3888150"/>
            <a:ext cx="360000" cy="360000"/>
            <a:chOff x="554400" y="1305163"/>
            <a:chExt cx="360000" cy="360000"/>
          </a:xfrm>
        </p:grpSpPr>
        <p:sp>
          <p:nvSpPr>
            <p:cNvPr id="29" name="Oval 28"/>
            <p:cNvSpPr>
              <a:spLocks noChangeAspect="1"/>
            </p:cNvSpPr>
            <p:nvPr/>
          </p:nvSpPr>
          <p:spPr>
            <a:xfrm>
              <a:off x="554400" y="1305163"/>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0" name="5-Point Star 29"/>
            <p:cNvSpPr>
              <a:spLocks noChangeAspect="1"/>
            </p:cNvSpPr>
            <p:nvPr/>
          </p:nvSpPr>
          <p:spPr>
            <a:xfrm>
              <a:off x="608400" y="1359163"/>
              <a:ext cx="252000" cy="252000"/>
            </a:xfrm>
            <a:prstGeom prst="star5">
              <a:avLst/>
            </a:prstGeom>
            <a:solidFill>
              <a:srgbClr val="6C13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457200" y="477619"/>
            <a:ext cx="7391400" cy="584776"/>
          </a:xfrm>
          <a:prstGeom prst="rect">
            <a:avLst/>
          </a:prstGeom>
          <a:noFill/>
        </p:spPr>
        <p:txBody>
          <a:bodyPr wrap="square" rtlCol="0">
            <a:spAutoFit/>
          </a:bodyPr>
          <a:lstStyle/>
          <a:p>
            <a:r>
              <a:rPr lang="en-GB" sz="3200" b="1" dirty="0">
                <a:solidFill>
                  <a:srgbClr val="246185"/>
                </a:solidFill>
                <a:latin typeface="Arial"/>
              </a:rPr>
              <a:t>STAKEHOLDERS</a:t>
            </a:r>
          </a:p>
        </p:txBody>
      </p:sp>
      <p:sp>
        <p:nvSpPr>
          <p:cNvPr id="10" name="TextBox 9"/>
          <p:cNvSpPr txBox="1"/>
          <p:nvPr/>
        </p:nvSpPr>
        <p:spPr>
          <a:xfrm>
            <a:off x="457200" y="1352550"/>
            <a:ext cx="7848600" cy="707886"/>
          </a:xfrm>
          <a:prstGeom prst="rect">
            <a:avLst/>
          </a:prstGeom>
          <a:noFill/>
        </p:spPr>
        <p:txBody>
          <a:bodyPr wrap="square" rtlCol="0">
            <a:spAutoFit/>
          </a:bodyPr>
          <a:lstStyle/>
          <a:p>
            <a:r>
              <a:rPr lang="en-US" sz="2000" b="1" dirty="0">
                <a:solidFill>
                  <a:srgbClr val="246185"/>
                </a:solidFill>
                <a:latin typeface="Arial"/>
                <a:cs typeface="Arial"/>
              </a:rPr>
              <a:t>What are the benefits of being part of the Peer to</a:t>
            </a:r>
          </a:p>
          <a:p>
            <a:r>
              <a:rPr lang="en-US" sz="2000" b="1" dirty="0">
                <a:solidFill>
                  <a:srgbClr val="246185"/>
                </a:solidFill>
                <a:latin typeface="Arial"/>
                <a:cs typeface="Arial"/>
              </a:rPr>
              <a:t>Peer </a:t>
            </a:r>
            <a:r>
              <a:rPr lang="en-GB" sz="2000" b="1" dirty="0">
                <a:solidFill>
                  <a:srgbClr val="246185"/>
                </a:solidFill>
                <a:latin typeface="Arial" panose="020B0604020202020204" pitchFamily="34" charset="0"/>
                <a:cs typeface="Arial" panose="020B0604020202020204" pitchFamily="34" charset="0"/>
              </a:rPr>
              <a:t>Black, Asian and Minority Ethnic</a:t>
            </a:r>
            <a:r>
              <a:rPr lang="en-US" sz="2000" b="1" dirty="0">
                <a:solidFill>
                  <a:srgbClr val="246185"/>
                </a:solidFill>
                <a:latin typeface="Arial"/>
                <a:cs typeface="Arial"/>
              </a:rPr>
              <a:t> Mentoring </a:t>
            </a:r>
            <a:r>
              <a:rPr lang="en-US" sz="2000" b="1" dirty="0" err="1">
                <a:solidFill>
                  <a:srgbClr val="246185"/>
                </a:solidFill>
                <a:latin typeface="Arial"/>
                <a:cs typeface="Arial"/>
              </a:rPr>
              <a:t>Programme</a:t>
            </a:r>
            <a:r>
              <a:rPr lang="en-US" sz="2000" b="1" dirty="0">
                <a:solidFill>
                  <a:srgbClr val="246185"/>
                </a:solidFill>
                <a:latin typeface="Arial"/>
                <a:cs typeface="Arial"/>
              </a:rPr>
              <a:t>?</a:t>
            </a:r>
            <a:endParaRPr lang="en-GB" sz="2000" dirty="0">
              <a:latin typeface="Arial"/>
              <a:cs typeface="Arial"/>
            </a:endParaRPr>
          </a:p>
        </p:txBody>
      </p:sp>
      <p:sp>
        <p:nvSpPr>
          <p:cNvPr id="9" name="TextBox 8"/>
          <p:cNvSpPr txBox="1"/>
          <p:nvPr/>
        </p:nvSpPr>
        <p:spPr>
          <a:xfrm>
            <a:off x="990600" y="2388334"/>
            <a:ext cx="7848600" cy="1631216"/>
          </a:xfrm>
          <a:prstGeom prst="rect">
            <a:avLst/>
          </a:prstGeom>
          <a:noFill/>
        </p:spPr>
        <p:txBody>
          <a:bodyPr wrap="square" rtlCol="0">
            <a:spAutoFit/>
          </a:bodyPr>
          <a:lstStyle/>
          <a:p>
            <a:r>
              <a:rPr lang="en-US" sz="2000" dirty="0">
                <a:latin typeface="Arial"/>
                <a:cs typeface="Arial"/>
              </a:rPr>
              <a:t>Mentees – how will they benefit?</a:t>
            </a:r>
          </a:p>
          <a:p>
            <a:endParaRPr lang="en-US" sz="2000" dirty="0">
              <a:latin typeface="Arial"/>
              <a:cs typeface="Arial"/>
            </a:endParaRPr>
          </a:p>
          <a:p>
            <a:r>
              <a:rPr lang="en-US" sz="2000" dirty="0">
                <a:latin typeface="Arial"/>
                <a:cs typeface="Arial"/>
              </a:rPr>
              <a:t>Mentors – what will you gain from the </a:t>
            </a:r>
            <a:r>
              <a:rPr lang="en-US" sz="2000" dirty="0" err="1">
                <a:latin typeface="Arial"/>
                <a:cs typeface="Arial"/>
              </a:rPr>
              <a:t>programme</a:t>
            </a:r>
            <a:r>
              <a:rPr lang="en-US" sz="2000" dirty="0">
                <a:latin typeface="Arial"/>
                <a:cs typeface="Arial"/>
              </a:rPr>
              <a:t>?</a:t>
            </a:r>
          </a:p>
          <a:p>
            <a:endParaRPr lang="en-US" sz="2000" dirty="0">
              <a:latin typeface="Arial"/>
              <a:cs typeface="Arial"/>
            </a:endParaRPr>
          </a:p>
          <a:p>
            <a:r>
              <a:rPr lang="en-US" sz="2000" dirty="0">
                <a:latin typeface="Arial"/>
                <a:cs typeface="Arial"/>
              </a:rPr>
              <a:t>The School – how could the school benefit?</a:t>
            </a:r>
            <a:endParaRPr lang="en-GB" sz="2000" dirty="0">
              <a:latin typeface="Arial"/>
              <a:cs typeface="Arial"/>
            </a:endParaRPr>
          </a:p>
        </p:txBody>
      </p:sp>
      <p:grpSp>
        <p:nvGrpSpPr>
          <p:cNvPr id="19" name="Group 18"/>
          <p:cNvGrpSpPr/>
          <p:nvPr/>
        </p:nvGrpSpPr>
        <p:grpSpPr>
          <a:xfrm>
            <a:off x="554400" y="2388334"/>
            <a:ext cx="360000" cy="360000"/>
            <a:chOff x="554400" y="2388334"/>
            <a:chExt cx="360000" cy="360000"/>
          </a:xfrm>
        </p:grpSpPr>
        <p:sp>
          <p:nvSpPr>
            <p:cNvPr id="17" name="Oval 16"/>
            <p:cNvSpPr>
              <a:spLocks noChangeAspect="1"/>
            </p:cNvSpPr>
            <p:nvPr/>
          </p:nvSpPr>
          <p:spPr>
            <a:xfrm>
              <a:off x="554400" y="2388334"/>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8" name="5-Point Star 17"/>
            <p:cNvSpPr>
              <a:spLocks noChangeAspect="1"/>
            </p:cNvSpPr>
            <p:nvPr/>
          </p:nvSpPr>
          <p:spPr>
            <a:xfrm>
              <a:off x="608400" y="2442334"/>
              <a:ext cx="252000" cy="252000"/>
            </a:xfrm>
            <a:prstGeom prst="star5">
              <a:avLst/>
            </a:prstGeom>
            <a:solidFill>
              <a:srgbClr val="2461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246185"/>
                </a:solidFill>
              </a:endParaRPr>
            </a:p>
          </p:txBody>
        </p:sp>
      </p:grpSp>
      <p:grpSp>
        <p:nvGrpSpPr>
          <p:cNvPr id="20" name="Group 19"/>
          <p:cNvGrpSpPr/>
          <p:nvPr/>
        </p:nvGrpSpPr>
        <p:grpSpPr>
          <a:xfrm>
            <a:off x="554400" y="3028950"/>
            <a:ext cx="360000" cy="360000"/>
            <a:chOff x="554400" y="2388334"/>
            <a:chExt cx="360000" cy="360000"/>
          </a:xfrm>
        </p:grpSpPr>
        <p:sp>
          <p:nvSpPr>
            <p:cNvPr id="21" name="Oval 20"/>
            <p:cNvSpPr>
              <a:spLocks noChangeAspect="1"/>
            </p:cNvSpPr>
            <p:nvPr/>
          </p:nvSpPr>
          <p:spPr>
            <a:xfrm>
              <a:off x="554400" y="2388334"/>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2" name="5-Point Star 21"/>
            <p:cNvSpPr>
              <a:spLocks noChangeAspect="1"/>
            </p:cNvSpPr>
            <p:nvPr/>
          </p:nvSpPr>
          <p:spPr>
            <a:xfrm>
              <a:off x="608400" y="2442334"/>
              <a:ext cx="252000" cy="252000"/>
            </a:xfrm>
            <a:prstGeom prst="star5">
              <a:avLst/>
            </a:prstGeom>
            <a:solidFill>
              <a:srgbClr val="2461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246185"/>
                </a:solidFill>
              </a:endParaRPr>
            </a:p>
          </p:txBody>
        </p:sp>
      </p:grpSp>
      <p:grpSp>
        <p:nvGrpSpPr>
          <p:cNvPr id="23" name="Group 22"/>
          <p:cNvGrpSpPr/>
          <p:nvPr/>
        </p:nvGrpSpPr>
        <p:grpSpPr>
          <a:xfrm>
            <a:off x="554400" y="3638550"/>
            <a:ext cx="360000" cy="360000"/>
            <a:chOff x="554400" y="2388334"/>
            <a:chExt cx="360000" cy="360000"/>
          </a:xfrm>
        </p:grpSpPr>
        <p:sp>
          <p:nvSpPr>
            <p:cNvPr id="24" name="Oval 23"/>
            <p:cNvSpPr>
              <a:spLocks noChangeAspect="1"/>
            </p:cNvSpPr>
            <p:nvPr/>
          </p:nvSpPr>
          <p:spPr>
            <a:xfrm>
              <a:off x="554400" y="2388334"/>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5" name="5-Point Star 24"/>
            <p:cNvSpPr>
              <a:spLocks noChangeAspect="1"/>
            </p:cNvSpPr>
            <p:nvPr/>
          </p:nvSpPr>
          <p:spPr>
            <a:xfrm>
              <a:off x="608400" y="2442334"/>
              <a:ext cx="252000" cy="252000"/>
            </a:xfrm>
            <a:prstGeom prst="star5">
              <a:avLst/>
            </a:prstGeom>
            <a:solidFill>
              <a:srgbClr val="2461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solidFill>
                  <a:srgbClr val="246185"/>
                </a:solidFil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457200" y="477619"/>
            <a:ext cx="7391400" cy="584776"/>
          </a:xfrm>
          <a:prstGeom prst="rect">
            <a:avLst/>
          </a:prstGeom>
          <a:noFill/>
        </p:spPr>
        <p:txBody>
          <a:bodyPr wrap="square" rtlCol="0">
            <a:spAutoFit/>
          </a:bodyPr>
          <a:lstStyle/>
          <a:p>
            <a:r>
              <a:rPr lang="en-GB" sz="3200" b="1" dirty="0">
                <a:solidFill>
                  <a:srgbClr val="DD640B"/>
                </a:solidFill>
                <a:latin typeface="Arial"/>
              </a:rPr>
              <a:t>MATCHING</a:t>
            </a:r>
          </a:p>
        </p:txBody>
      </p:sp>
      <p:sp>
        <p:nvSpPr>
          <p:cNvPr id="9" name="TextBox 8"/>
          <p:cNvSpPr txBox="1"/>
          <p:nvPr/>
        </p:nvSpPr>
        <p:spPr>
          <a:xfrm>
            <a:off x="990600" y="1382851"/>
            <a:ext cx="7848600" cy="2862322"/>
          </a:xfrm>
          <a:prstGeom prst="rect">
            <a:avLst/>
          </a:prstGeom>
          <a:noFill/>
        </p:spPr>
        <p:txBody>
          <a:bodyPr wrap="square" rtlCol="0">
            <a:spAutoFit/>
          </a:bodyPr>
          <a:lstStyle/>
          <a:p>
            <a:r>
              <a:rPr lang="en-US" sz="2000" dirty="0">
                <a:latin typeface="Arial"/>
                <a:cs typeface="Arial"/>
              </a:rPr>
              <a:t>You will be matched with a student in year 7 or 8 and you will be their mentor for the </a:t>
            </a:r>
            <a:r>
              <a:rPr lang="en-US" sz="2000" dirty="0" err="1">
                <a:latin typeface="Arial"/>
                <a:cs typeface="Arial"/>
              </a:rPr>
              <a:t>programme</a:t>
            </a:r>
            <a:r>
              <a:rPr lang="en-US" sz="2000" dirty="0">
                <a:latin typeface="Arial"/>
                <a:cs typeface="Arial"/>
              </a:rPr>
              <a:t>.</a:t>
            </a:r>
          </a:p>
          <a:p>
            <a:endParaRPr lang="en-US" sz="2000" dirty="0">
              <a:latin typeface="Arial"/>
              <a:cs typeface="Arial"/>
            </a:endParaRPr>
          </a:p>
          <a:p>
            <a:r>
              <a:rPr lang="en-US" sz="2000" dirty="0">
                <a:latin typeface="Arial"/>
                <a:cs typeface="Arial"/>
              </a:rPr>
              <a:t>We will try and match you with a student that you have something </a:t>
            </a:r>
            <a:br>
              <a:rPr lang="en-US" sz="2000" dirty="0">
                <a:latin typeface="Arial"/>
                <a:cs typeface="Arial"/>
              </a:rPr>
            </a:br>
            <a:r>
              <a:rPr lang="en-US" sz="2000" dirty="0">
                <a:latin typeface="Arial"/>
                <a:cs typeface="Arial"/>
              </a:rPr>
              <a:t>in common with.</a:t>
            </a:r>
          </a:p>
          <a:p>
            <a:endParaRPr lang="en-US" sz="2000" dirty="0">
              <a:latin typeface="Arial"/>
              <a:cs typeface="Arial"/>
            </a:endParaRPr>
          </a:p>
          <a:p>
            <a:r>
              <a:rPr lang="en-US" sz="2000" dirty="0">
                <a:latin typeface="Arial"/>
                <a:cs typeface="Arial"/>
              </a:rPr>
              <a:t>To help us find out more about you so we can match you with your mentee, please complete the 'what I want my mentee to know about me' form, proving as much information as possible.</a:t>
            </a:r>
            <a:endParaRPr lang="en-GB" sz="2000" dirty="0">
              <a:latin typeface="Arial"/>
              <a:cs typeface="Arial"/>
            </a:endParaRPr>
          </a:p>
        </p:txBody>
      </p:sp>
      <p:grpSp>
        <p:nvGrpSpPr>
          <p:cNvPr id="8" name="Group 7"/>
          <p:cNvGrpSpPr/>
          <p:nvPr/>
        </p:nvGrpSpPr>
        <p:grpSpPr>
          <a:xfrm>
            <a:off x="533400" y="1428750"/>
            <a:ext cx="360000" cy="360000"/>
            <a:chOff x="522601" y="1428750"/>
            <a:chExt cx="360000" cy="360000"/>
          </a:xfrm>
        </p:grpSpPr>
        <p:sp>
          <p:nvSpPr>
            <p:cNvPr id="11" name="Oval 10"/>
            <p:cNvSpPr>
              <a:spLocks noChangeAspect="1"/>
            </p:cNvSpPr>
            <p:nvPr/>
          </p:nvSpPr>
          <p:spPr>
            <a:xfrm>
              <a:off x="522601" y="1428750"/>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2" name="5-Point Star 11"/>
            <p:cNvSpPr>
              <a:spLocks noChangeAspect="1"/>
            </p:cNvSpPr>
            <p:nvPr/>
          </p:nvSpPr>
          <p:spPr>
            <a:xfrm>
              <a:off x="576601" y="1482750"/>
              <a:ext cx="252000" cy="252000"/>
            </a:xfrm>
            <a:prstGeom prst="star5">
              <a:avLst/>
            </a:prstGeom>
            <a:solidFill>
              <a:srgbClr val="DD64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nvGrpSpPr>
          <p:cNvPr id="16" name="Group 15"/>
          <p:cNvGrpSpPr/>
          <p:nvPr/>
        </p:nvGrpSpPr>
        <p:grpSpPr>
          <a:xfrm>
            <a:off x="533400" y="2287950"/>
            <a:ext cx="360000" cy="360000"/>
            <a:chOff x="522601" y="1428750"/>
            <a:chExt cx="360000" cy="360000"/>
          </a:xfrm>
        </p:grpSpPr>
        <p:sp>
          <p:nvSpPr>
            <p:cNvPr id="17" name="Oval 16"/>
            <p:cNvSpPr>
              <a:spLocks noChangeAspect="1"/>
            </p:cNvSpPr>
            <p:nvPr/>
          </p:nvSpPr>
          <p:spPr>
            <a:xfrm>
              <a:off x="522601" y="1428750"/>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8" name="5-Point Star 17"/>
            <p:cNvSpPr>
              <a:spLocks noChangeAspect="1"/>
            </p:cNvSpPr>
            <p:nvPr/>
          </p:nvSpPr>
          <p:spPr>
            <a:xfrm>
              <a:off x="576601" y="1482750"/>
              <a:ext cx="252000" cy="252000"/>
            </a:xfrm>
            <a:prstGeom prst="star5">
              <a:avLst/>
            </a:prstGeom>
            <a:solidFill>
              <a:srgbClr val="DD64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nvGrpSpPr>
          <p:cNvPr id="19" name="Group 18"/>
          <p:cNvGrpSpPr/>
          <p:nvPr/>
        </p:nvGrpSpPr>
        <p:grpSpPr>
          <a:xfrm>
            <a:off x="533400" y="3257550"/>
            <a:ext cx="360000" cy="360000"/>
            <a:chOff x="522601" y="1428750"/>
            <a:chExt cx="360000" cy="360000"/>
          </a:xfrm>
        </p:grpSpPr>
        <p:sp>
          <p:nvSpPr>
            <p:cNvPr id="20" name="Oval 19"/>
            <p:cNvSpPr>
              <a:spLocks noChangeAspect="1"/>
            </p:cNvSpPr>
            <p:nvPr/>
          </p:nvSpPr>
          <p:spPr>
            <a:xfrm>
              <a:off x="522601" y="1428750"/>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1" name="5-Point Star 20"/>
            <p:cNvSpPr>
              <a:spLocks noChangeAspect="1"/>
            </p:cNvSpPr>
            <p:nvPr/>
          </p:nvSpPr>
          <p:spPr>
            <a:xfrm>
              <a:off x="576601" y="1482750"/>
              <a:ext cx="252000" cy="252000"/>
            </a:xfrm>
            <a:prstGeom prst="star5">
              <a:avLst/>
            </a:prstGeom>
            <a:solidFill>
              <a:srgbClr val="DD64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457200" y="477619"/>
            <a:ext cx="7391400" cy="584776"/>
          </a:xfrm>
          <a:prstGeom prst="rect">
            <a:avLst/>
          </a:prstGeom>
          <a:noFill/>
        </p:spPr>
        <p:txBody>
          <a:bodyPr wrap="square" rtlCol="0">
            <a:spAutoFit/>
          </a:bodyPr>
          <a:lstStyle/>
          <a:p>
            <a:r>
              <a:rPr lang="en-GB" sz="3200" b="1" dirty="0">
                <a:solidFill>
                  <a:srgbClr val="239689"/>
                </a:solidFill>
                <a:latin typeface="Arial"/>
              </a:rPr>
              <a:t>SESSION 1</a:t>
            </a:r>
          </a:p>
        </p:txBody>
      </p:sp>
      <p:sp>
        <p:nvSpPr>
          <p:cNvPr id="7" name="TextBox 6"/>
          <p:cNvSpPr txBox="1"/>
          <p:nvPr/>
        </p:nvSpPr>
        <p:spPr>
          <a:xfrm>
            <a:off x="457200" y="1123950"/>
            <a:ext cx="7848600" cy="400110"/>
          </a:xfrm>
          <a:prstGeom prst="rect">
            <a:avLst/>
          </a:prstGeom>
          <a:noFill/>
        </p:spPr>
        <p:txBody>
          <a:bodyPr wrap="square" rtlCol="0">
            <a:spAutoFit/>
          </a:bodyPr>
          <a:lstStyle/>
          <a:p>
            <a:r>
              <a:rPr lang="en-US" sz="2000" b="1" dirty="0">
                <a:solidFill>
                  <a:srgbClr val="239689"/>
                </a:solidFill>
                <a:latin typeface="Arial"/>
                <a:cs typeface="Arial"/>
              </a:rPr>
              <a:t>Getting to know each other</a:t>
            </a:r>
            <a:endParaRPr lang="en-GB" sz="2000" dirty="0">
              <a:solidFill>
                <a:srgbClr val="239689"/>
              </a:solidFill>
              <a:latin typeface="Arial"/>
              <a:cs typeface="Arial"/>
            </a:endParaRPr>
          </a:p>
        </p:txBody>
      </p:sp>
      <p:sp>
        <p:nvSpPr>
          <p:cNvPr id="12" name="TextBox 11"/>
          <p:cNvSpPr txBox="1"/>
          <p:nvPr/>
        </p:nvSpPr>
        <p:spPr>
          <a:xfrm>
            <a:off x="990600" y="1524060"/>
            <a:ext cx="7848600" cy="3170099"/>
          </a:xfrm>
          <a:prstGeom prst="rect">
            <a:avLst/>
          </a:prstGeom>
          <a:noFill/>
        </p:spPr>
        <p:txBody>
          <a:bodyPr wrap="square" rtlCol="0">
            <a:spAutoFit/>
          </a:bodyPr>
          <a:lstStyle/>
          <a:p>
            <a:r>
              <a:rPr lang="en-US" sz="2000" dirty="0">
                <a:latin typeface="Arial"/>
                <a:cs typeface="Arial"/>
              </a:rPr>
              <a:t>Its totally normal if you feel a bit nervous at your first meeting. </a:t>
            </a:r>
            <a:br>
              <a:rPr lang="en-US" sz="2000" dirty="0">
                <a:latin typeface="Arial"/>
                <a:cs typeface="Arial"/>
              </a:rPr>
            </a:br>
            <a:r>
              <a:rPr lang="en-US" sz="2000" dirty="0">
                <a:latin typeface="Arial"/>
                <a:cs typeface="Arial"/>
              </a:rPr>
              <a:t>Your mentee may also be feeling nervous!</a:t>
            </a:r>
          </a:p>
          <a:p>
            <a:endParaRPr lang="en-US" sz="2000" dirty="0">
              <a:latin typeface="Arial"/>
              <a:cs typeface="Arial"/>
            </a:endParaRPr>
          </a:p>
          <a:p>
            <a:r>
              <a:rPr lang="en-US" sz="2000" dirty="0">
                <a:latin typeface="Arial"/>
                <a:cs typeface="Arial"/>
              </a:rPr>
              <a:t>You and your mentee will both share the sheets you have completed</a:t>
            </a:r>
          </a:p>
          <a:p>
            <a:endParaRPr lang="en-US" sz="2000" dirty="0">
              <a:latin typeface="Arial"/>
              <a:cs typeface="Arial"/>
            </a:endParaRPr>
          </a:p>
          <a:p>
            <a:r>
              <a:rPr lang="en-US" sz="2000" dirty="0">
                <a:latin typeface="Arial"/>
                <a:cs typeface="Arial"/>
              </a:rPr>
              <a:t>‘What I want my Mentee/Mentor to know about me’</a:t>
            </a:r>
          </a:p>
          <a:p>
            <a:endParaRPr lang="en-US" sz="2000" dirty="0">
              <a:latin typeface="Arial"/>
              <a:cs typeface="Arial"/>
            </a:endParaRPr>
          </a:p>
          <a:p>
            <a:r>
              <a:rPr lang="en-US" sz="2000" dirty="0">
                <a:latin typeface="Arial"/>
                <a:cs typeface="Arial"/>
              </a:rPr>
              <a:t>You will have some worksheets to go through together which will help you to get to know each other a bit better</a:t>
            </a:r>
            <a:endParaRPr lang="en-GB" sz="2000" dirty="0">
              <a:latin typeface="Arial"/>
              <a:cs typeface="Arial"/>
            </a:endParaRPr>
          </a:p>
        </p:txBody>
      </p:sp>
      <p:grpSp>
        <p:nvGrpSpPr>
          <p:cNvPr id="18" name="Group 17"/>
          <p:cNvGrpSpPr/>
          <p:nvPr/>
        </p:nvGrpSpPr>
        <p:grpSpPr>
          <a:xfrm>
            <a:off x="533400" y="1581150"/>
            <a:ext cx="360000" cy="360000"/>
            <a:chOff x="533400" y="3409950"/>
            <a:chExt cx="360000" cy="360000"/>
          </a:xfrm>
        </p:grpSpPr>
        <p:sp>
          <p:nvSpPr>
            <p:cNvPr id="19" name="Oval 18"/>
            <p:cNvSpPr>
              <a:spLocks noChangeAspect="1"/>
            </p:cNvSpPr>
            <p:nvPr/>
          </p:nvSpPr>
          <p:spPr>
            <a:xfrm>
              <a:off x="533400" y="3409950"/>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0" name="5-Point Star 19"/>
            <p:cNvSpPr>
              <a:spLocks noChangeAspect="1"/>
            </p:cNvSpPr>
            <p:nvPr/>
          </p:nvSpPr>
          <p:spPr>
            <a:xfrm>
              <a:off x="587400" y="3463950"/>
              <a:ext cx="252000" cy="252000"/>
            </a:xfrm>
            <a:prstGeom prst="star5">
              <a:avLst/>
            </a:prstGeom>
            <a:solidFill>
              <a:srgbClr val="2396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nvGrpSpPr>
          <p:cNvPr id="21" name="Group 20"/>
          <p:cNvGrpSpPr/>
          <p:nvPr/>
        </p:nvGrpSpPr>
        <p:grpSpPr>
          <a:xfrm>
            <a:off x="533400" y="2440350"/>
            <a:ext cx="360000" cy="360000"/>
            <a:chOff x="533400" y="3409950"/>
            <a:chExt cx="360000" cy="360000"/>
          </a:xfrm>
        </p:grpSpPr>
        <p:sp>
          <p:nvSpPr>
            <p:cNvPr id="22" name="Oval 21"/>
            <p:cNvSpPr>
              <a:spLocks noChangeAspect="1"/>
            </p:cNvSpPr>
            <p:nvPr/>
          </p:nvSpPr>
          <p:spPr>
            <a:xfrm>
              <a:off x="533400" y="3409950"/>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3" name="5-Point Star 22"/>
            <p:cNvSpPr>
              <a:spLocks noChangeAspect="1"/>
            </p:cNvSpPr>
            <p:nvPr/>
          </p:nvSpPr>
          <p:spPr>
            <a:xfrm>
              <a:off x="587400" y="3463950"/>
              <a:ext cx="252000" cy="252000"/>
            </a:xfrm>
            <a:prstGeom prst="star5">
              <a:avLst/>
            </a:prstGeom>
            <a:solidFill>
              <a:srgbClr val="2396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nvGrpSpPr>
          <p:cNvPr id="24" name="Group 23"/>
          <p:cNvGrpSpPr/>
          <p:nvPr/>
        </p:nvGrpSpPr>
        <p:grpSpPr>
          <a:xfrm>
            <a:off x="533400" y="3354750"/>
            <a:ext cx="360000" cy="360000"/>
            <a:chOff x="533400" y="3409950"/>
            <a:chExt cx="360000" cy="360000"/>
          </a:xfrm>
        </p:grpSpPr>
        <p:sp>
          <p:nvSpPr>
            <p:cNvPr id="25" name="Oval 24"/>
            <p:cNvSpPr>
              <a:spLocks noChangeAspect="1"/>
            </p:cNvSpPr>
            <p:nvPr/>
          </p:nvSpPr>
          <p:spPr>
            <a:xfrm>
              <a:off x="533400" y="3409950"/>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6" name="5-Point Star 25"/>
            <p:cNvSpPr>
              <a:spLocks noChangeAspect="1"/>
            </p:cNvSpPr>
            <p:nvPr/>
          </p:nvSpPr>
          <p:spPr>
            <a:xfrm>
              <a:off x="587400" y="3463950"/>
              <a:ext cx="252000" cy="252000"/>
            </a:xfrm>
            <a:prstGeom prst="star5">
              <a:avLst/>
            </a:prstGeom>
            <a:solidFill>
              <a:srgbClr val="2396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nvGrpSpPr>
          <p:cNvPr id="27" name="Group 26"/>
          <p:cNvGrpSpPr/>
          <p:nvPr/>
        </p:nvGrpSpPr>
        <p:grpSpPr>
          <a:xfrm>
            <a:off x="533400" y="3964350"/>
            <a:ext cx="360000" cy="360000"/>
            <a:chOff x="533400" y="3409950"/>
            <a:chExt cx="360000" cy="360000"/>
          </a:xfrm>
        </p:grpSpPr>
        <p:sp>
          <p:nvSpPr>
            <p:cNvPr id="28" name="Oval 27"/>
            <p:cNvSpPr>
              <a:spLocks noChangeAspect="1"/>
            </p:cNvSpPr>
            <p:nvPr/>
          </p:nvSpPr>
          <p:spPr>
            <a:xfrm>
              <a:off x="533400" y="3409950"/>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9" name="5-Point Star 28"/>
            <p:cNvSpPr>
              <a:spLocks noChangeAspect="1"/>
            </p:cNvSpPr>
            <p:nvPr/>
          </p:nvSpPr>
          <p:spPr>
            <a:xfrm>
              <a:off x="587400" y="3463950"/>
              <a:ext cx="252000" cy="252000"/>
            </a:xfrm>
            <a:prstGeom prst="star5">
              <a:avLst/>
            </a:prstGeom>
            <a:solidFill>
              <a:srgbClr val="2396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457200" y="477619"/>
            <a:ext cx="7391400" cy="584776"/>
          </a:xfrm>
          <a:prstGeom prst="rect">
            <a:avLst/>
          </a:prstGeom>
          <a:noFill/>
        </p:spPr>
        <p:txBody>
          <a:bodyPr wrap="square" rtlCol="0">
            <a:spAutoFit/>
          </a:bodyPr>
          <a:lstStyle/>
          <a:p>
            <a:r>
              <a:rPr lang="en-GB" sz="3200" b="1" dirty="0">
                <a:solidFill>
                  <a:srgbClr val="6C1365"/>
                </a:solidFill>
                <a:latin typeface="Arial"/>
              </a:rPr>
              <a:t>SESSIONS 2-5</a:t>
            </a:r>
          </a:p>
        </p:txBody>
      </p:sp>
      <p:sp>
        <p:nvSpPr>
          <p:cNvPr id="7" name="TextBox 6"/>
          <p:cNvSpPr txBox="1"/>
          <p:nvPr/>
        </p:nvSpPr>
        <p:spPr>
          <a:xfrm>
            <a:off x="457200" y="1123950"/>
            <a:ext cx="7848600" cy="400110"/>
          </a:xfrm>
          <a:prstGeom prst="rect">
            <a:avLst/>
          </a:prstGeom>
          <a:noFill/>
        </p:spPr>
        <p:txBody>
          <a:bodyPr wrap="square" rtlCol="0">
            <a:spAutoFit/>
          </a:bodyPr>
          <a:lstStyle/>
          <a:p>
            <a:r>
              <a:rPr lang="en-US" sz="2000" b="1" dirty="0">
                <a:solidFill>
                  <a:srgbClr val="6C1365"/>
                </a:solidFill>
                <a:latin typeface="Arial"/>
                <a:cs typeface="Arial"/>
              </a:rPr>
              <a:t>Topics to cover:</a:t>
            </a:r>
            <a:endParaRPr lang="en-GB" sz="2000" dirty="0">
              <a:solidFill>
                <a:srgbClr val="6C1365"/>
              </a:solidFill>
              <a:latin typeface="Arial"/>
              <a:cs typeface="Arial"/>
            </a:endParaRPr>
          </a:p>
        </p:txBody>
      </p:sp>
      <p:sp>
        <p:nvSpPr>
          <p:cNvPr id="12" name="TextBox 11"/>
          <p:cNvSpPr txBox="1"/>
          <p:nvPr/>
        </p:nvSpPr>
        <p:spPr>
          <a:xfrm>
            <a:off x="990600" y="1524060"/>
            <a:ext cx="7848600" cy="3247043"/>
          </a:xfrm>
          <a:prstGeom prst="rect">
            <a:avLst/>
          </a:prstGeom>
          <a:noFill/>
        </p:spPr>
        <p:txBody>
          <a:bodyPr wrap="square" rtlCol="0">
            <a:spAutoFit/>
          </a:bodyPr>
          <a:lstStyle/>
          <a:p>
            <a:pPr>
              <a:spcAft>
                <a:spcPts val="600"/>
              </a:spcAft>
            </a:pPr>
            <a:r>
              <a:rPr lang="en-US" sz="2000" dirty="0">
                <a:latin typeface="Arial"/>
                <a:cs typeface="Arial"/>
              </a:rPr>
              <a:t>How things change from Year 7/8 to Year 9/10</a:t>
            </a:r>
          </a:p>
          <a:p>
            <a:pPr>
              <a:spcAft>
                <a:spcPts val="600"/>
              </a:spcAft>
            </a:pPr>
            <a:r>
              <a:rPr lang="en-US" sz="2000" dirty="0">
                <a:latin typeface="Arial"/>
                <a:cs typeface="Arial"/>
              </a:rPr>
              <a:t>What are the role model opportunities in school and how you can get there?</a:t>
            </a:r>
          </a:p>
          <a:p>
            <a:pPr>
              <a:spcAft>
                <a:spcPts val="600"/>
              </a:spcAft>
            </a:pPr>
            <a:r>
              <a:rPr lang="en-US" sz="2000" dirty="0">
                <a:latin typeface="Arial"/>
                <a:cs typeface="Arial"/>
              </a:rPr>
              <a:t>What would you like teachers to know about being a </a:t>
            </a:r>
            <a:r>
              <a:rPr lang="en-GB" sz="2000" dirty="0">
                <a:latin typeface="Arial" panose="020B0604020202020204" pitchFamily="34" charset="0"/>
                <a:cs typeface="Arial" panose="020B0604020202020204" pitchFamily="34" charset="0"/>
              </a:rPr>
              <a:t>Black, Asian or Minority Ethnic</a:t>
            </a:r>
            <a:r>
              <a:rPr lang="en-US" sz="2000" dirty="0">
                <a:latin typeface="Arial"/>
                <a:cs typeface="Arial"/>
              </a:rPr>
              <a:t> student in this school?</a:t>
            </a:r>
          </a:p>
          <a:p>
            <a:pPr>
              <a:spcAft>
                <a:spcPts val="600"/>
              </a:spcAft>
            </a:pPr>
            <a:r>
              <a:rPr lang="en-US" sz="2000" dirty="0">
                <a:latin typeface="Arial"/>
                <a:cs typeface="Arial"/>
              </a:rPr>
              <a:t>The importance of being happy to learn and that knowledge is powerful – what could/does make you happy to learn?</a:t>
            </a:r>
          </a:p>
          <a:p>
            <a:pPr>
              <a:spcAft>
                <a:spcPts val="600"/>
              </a:spcAft>
            </a:pPr>
            <a:r>
              <a:rPr lang="en-US" sz="2000" dirty="0">
                <a:latin typeface="Arial"/>
                <a:cs typeface="Arial"/>
              </a:rPr>
              <a:t>Revision techniques</a:t>
            </a:r>
          </a:p>
          <a:p>
            <a:pPr>
              <a:spcAft>
                <a:spcPts val="600"/>
              </a:spcAft>
            </a:pPr>
            <a:r>
              <a:rPr lang="en-US" sz="2000" dirty="0">
                <a:latin typeface="Arial"/>
                <a:cs typeface="Arial"/>
              </a:rPr>
              <a:t>The celebration event</a:t>
            </a:r>
            <a:endParaRPr lang="en-GB" sz="2000" dirty="0">
              <a:latin typeface="Arial"/>
              <a:cs typeface="Arial"/>
            </a:endParaRPr>
          </a:p>
        </p:txBody>
      </p:sp>
      <p:grpSp>
        <p:nvGrpSpPr>
          <p:cNvPr id="13" name="Group 12"/>
          <p:cNvGrpSpPr/>
          <p:nvPr/>
        </p:nvGrpSpPr>
        <p:grpSpPr>
          <a:xfrm>
            <a:off x="554400" y="1524060"/>
            <a:ext cx="360000" cy="360000"/>
            <a:chOff x="554400" y="1305163"/>
            <a:chExt cx="360000" cy="360000"/>
          </a:xfrm>
        </p:grpSpPr>
        <p:sp>
          <p:nvSpPr>
            <p:cNvPr id="14" name="Oval 13"/>
            <p:cNvSpPr>
              <a:spLocks noChangeAspect="1"/>
            </p:cNvSpPr>
            <p:nvPr/>
          </p:nvSpPr>
          <p:spPr>
            <a:xfrm>
              <a:off x="554400" y="1305163"/>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5" name="5-Point Star 14"/>
            <p:cNvSpPr>
              <a:spLocks noChangeAspect="1"/>
            </p:cNvSpPr>
            <p:nvPr/>
          </p:nvSpPr>
          <p:spPr>
            <a:xfrm>
              <a:off x="608400" y="1359163"/>
              <a:ext cx="252000" cy="252000"/>
            </a:xfrm>
            <a:prstGeom prst="star5">
              <a:avLst/>
            </a:prstGeom>
            <a:solidFill>
              <a:srgbClr val="6C13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nvGrpSpPr>
          <p:cNvPr id="18" name="Group 17"/>
          <p:cNvGrpSpPr/>
          <p:nvPr/>
        </p:nvGrpSpPr>
        <p:grpSpPr>
          <a:xfrm>
            <a:off x="554400" y="1906950"/>
            <a:ext cx="360000" cy="360000"/>
            <a:chOff x="554400" y="1305163"/>
            <a:chExt cx="360000" cy="360000"/>
          </a:xfrm>
        </p:grpSpPr>
        <p:sp>
          <p:nvSpPr>
            <p:cNvPr id="19" name="Oval 18"/>
            <p:cNvSpPr>
              <a:spLocks noChangeAspect="1"/>
            </p:cNvSpPr>
            <p:nvPr/>
          </p:nvSpPr>
          <p:spPr>
            <a:xfrm>
              <a:off x="554400" y="1305163"/>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0" name="5-Point Star 19"/>
            <p:cNvSpPr>
              <a:spLocks noChangeAspect="1"/>
            </p:cNvSpPr>
            <p:nvPr/>
          </p:nvSpPr>
          <p:spPr>
            <a:xfrm>
              <a:off x="608400" y="1359163"/>
              <a:ext cx="252000" cy="252000"/>
            </a:xfrm>
            <a:prstGeom prst="star5">
              <a:avLst/>
            </a:prstGeom>
            <a:solidFill>
              <a:srgbClr val="6C13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nvGrpSpPr>
          <p:cNvPr id="21" name="Group 20"/>
          <p:cNvGrpSpPr/>
          <p:nvPr/>
        </p:nvGrpSpPr>
        <p:grpSpPr>
          <a:xfrm>
            <a:off x="554400" y="2592750"/>
            <a:ext cx="360000" cy="360000"/>
            <a:chOff x="554400" y="1305163"/>
            <a:chExt cx="360000" cy="360000"/>
          </a:xfrm>
        </p:grpSpPr>
        <p:sp>
          <p:nvSpPr>
            <p:cNvPr id="22" name="Oval 21"/>
            <p:cNvSpPr>
              <a:spLocks noChangeAspect="1"/>
            </p:cNvSpPr>
            <p:nvPr/>
          </p:nvSpPr>
          <p:spPr>
            <a:xfrm>
              <a:off x="554400" y="1305163"/>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3" name="5-Point Star 22"/>
            <p:cNvSpPr>
              <a:spLocks noChangeAspect="1"/>
            </p:cNvSpPr>
            <p:nvPr/>
          </p:nvSpPr>
          <p:spPr>
            <a:xfrm>
              <a:off x="608400" y="1359163"/>
              <a:ext cx="252000" cy="252000"/>
            </a:xfrm>
            <a:prstGeom prst="star5">
              <a:avLst/>
            </a:prstGeom>
            <a:solidFill>
              <a:srgbClr val="6C13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nvGrpSpPr>
          <p:cNvPr id="24" name="Group 23"/>
          <p:cNvGrpSpPr/>
          <p:nvPr/>
        </p:nvGrpSpPr>
        <p:grpSpPr>
          <a:xfrm>
            <a:off x="554400" y="3257550"/>
            <a:ext cx="360000" cy="360000"/>
            <a:chOff x="554400" y="1305163"/>
            <a:chExt cx="360000" cy="360000"/>
          </a:xfrm>
        </p:grpSpPr>
        <p:sp>
          <p:nvSpPr>
            <p:cNvPr id="25" name="Oval 24"/>
            <p:cNvSpPr>
              <a:spLocks noChangeAspect="1"/>
            </p:cNvSpPr>
            <p:nvPr/>
          </p:nvSpPr>
          <p:spPr>
            <a:xfrm>
              <a:off x="554400" y="1305163"/>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6" name="5-Point Star 25"/>
            <p:cNvSpPr>
              <a:spLocks noChangeAspect="1"/>
            </p:cNvSpPr>
            <p:nvPr/>
          </p:nvSpPr>
          <p:spPr>
            <a:xfrm>
              <a:off x="608400" y="1359163"/>
              <a:ext cx="252000" cy="252000"/>
            </a:xfrm>
            <a:prstGeom prst="star5">
              <a:avLst/>
            </a:prstGeom>
            <a:solidFill>
              <a:srgbClr val="6C13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nvGrpSpPr>
          <p:cNvPr id="27" name="Group 26"/>
          <p:cNvGrpSpPr/>
          <p:nvPr/>
        </p:nvGrpSpPr>
        <p:grpSpPr>
          <a:xfrm>
            <a:off x="554400" y="3943350"/>
            <a:ext cx="360000" cy="360000"/>
            <a:chOff x="554400" y="1305163"/>
            <a:chExt cx="360000" cy="360000"/>
          </a:xfrm>
        </p:grpSpPr>
        <p:sp>
          <p:nvSpPr>
            <p:cNvPr id="28" name="Oval 27"/>
            <p:cNvSpPr>
              <a:spLocks noChangeAspect="1"/>
            </p:cNvSpPr>
            <p:nvPr/>
          </p:nvSpPr>
          <p:spPr>
            <a:xfrm>
              <a:off x="554400" y="1305163"/>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9" name="5-Point Star 28"/>
            <p:cNvSpPr>
              <a:spLocks noChangeAspect="1"/>
            </p:cNvSpPr>
            <p:nvPr/>
          </p:nvSpPr>
          <p:spPr>
            <a:xfrm>
              <a:off x="608400" y="1359163"/>
              <a:ext cx="252000" cy="252000"/>
            </a:xfrm>
            <a:prstGeom prst="star5">
              <a:avLst/>
            </a:prstGeom>
            <a:solidFill>
              <a:srgbClr val="6C13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nvGrpSpPr>
          <p:cNvPr id="30" name="Group 29"/>
          <p:cNvGrpSpPr/>
          <p:nvPr/>
        </p:nvGrpSpPr>
        <p:grpSpPr>
          <a:xfrm>
            <a:off x="554400" y="4345350"/>
            <a:ext cx="360000" cy="360000"/>
            <a:chOff x="554400" y="1305163"/>
            <a:chExt cx="360000" cy="360000"/>
          </a:xfrm>
        </p:grpSpPr>
        <p:sp>
          <p:nvSpPr>
            <p:cNvPr id="31" name="Oval 30"/>
            <p:cNvSpPr>
              <a:spLocks noChangeAspect="1"/>
            </p:cNvSpPr>
            <p:nvPr/>
          </p:nvSpPr>
          <p:spPr>
            <a:xfrm>
              <a:off x="554400" y="1305163"/>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2" name="5-Point Star 31"/>
            <p:cNvSpPr>
              <a:spLocks noChangeAspect="1"/>
            </p:cNvSpPr>
            <p:nvPr/>
          </p:nvSpPr>
          <p:spPr>
            <a:xfrm>
              <a:off x="608400" y="1359163"/>
              <a:ext cx="252000" cy="252000"/>
            </a:xfrm>
            <a:prstGeom prst="star5">
              <a:avLst/>
            </a:prstGeom>
            <a:solidFill>
              <a:srgbClr val="6C13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457200" y="477619"/>
            <a:ext cx="7391400" cy="584776"/>
          </a:xfrm>
          <a:prstGeom prst="rect">
            <a:avLst/>
          </a:prstGeom>
          <a:noFill/>
        </p:spPr>
        <p:txBody>
          <a:bodyPr wrap="square" rtlCol="0">
            <a:spAutoFit/>
          </a:bodyPr>
          <a:lstStyle/>
          <a:p>
            <a:r>
              <a:rPr lang="en-GB" sz="3200" b="1" dirty="0">
                <a:solidFill>
                  <a:srgbClr val="246185"/>
                </a:solidFill>
                <a:latin typeface="Arial"/>
              </a:rPr>
              <a:t>SESSION 6</a:t>
            </a:r>
          </a:p>
        </p:txBody>
      </p:sp>
      <p:sp>
        <p:nvSpPr>
          <p:cNvPr id="7" name="TextBox 6"/>
          <p:cNvSpPr txBox="1"/>
          <p:nvPr/>
        </p:nvSpPr>
        <p:spPr>
          <a:xfrm>
            <a:off x="457200" y="1460777"/>
            <a:ext cx="7848600" cy="400110"/>
          </a:xfrm>
          <a:prstGeom prst="rect">
            <a:avLst/>
          </a:prstGeom>
          <a:noFill/>
        </p:spPr>
        <p:txBody>
          <a:bodyPr wrap="square" rtlCol="0">
            <a:spAutoFit/>
          </a:bodyPr>
          <a:lstStyle/>
          <a:p>
            <a:r>
              <a:rPr lang="en-US" sz="2000" b="1" dirty="0">
                <a:solidFill>
                  <a:srgbClr val="246185"/>
                </a:solidFill>
                <a:latin typeface="Arial"/>
                <a:cs typeface="Arial"/>
              </a:rPr>
              <a:t>Celebration</a:t>
            </a:r>
            <a:endParaRPr lang="en-GB" sz="2000" dirty="0">
              <a:solidFill>
                <a:srgbClr val="246185"/>
              </a:solidFill>
              <a:latin typeface="Arial"/>
              <a:cs typeface="Arial"/>
            </a:endParaRPr>
          </a:p>
        </p:txBody>
      </p:sp>
      <p:sp>
        <p:nvSpPr>
          <p:cNvPr id="12" name="TextBox 11"/>
          <p:cNvSpPr txBox="1"/>
          <p:nvPr/>
        </p:nvSpPr>
        <p:spPr>
          <a:xfrm>
            <a:off x="457200" y="1860887"/>
            <a:ext cx="7848600" cy="1015663"/>
          </a:xfrm>
          <a:prstGeom prst="rect">
            <a:avLst/>
          </a:prstGeom>
          <a:noFill/>
        </p:spPr>
        <p:txBody>
          <a:bodyPr wrap="square" rtlCol="0">
            <a:spAutoFit/>
          </a:bodyPr>
          <a:lstStyle/>
          <a:p>
            <a:r>
              <a:rPr lang="en-US" sz="2000" dirty="0">
                <a:latin typeface="Arial"/>
                <a:cs typeface="Arial"/>
              </a:rPr>
              <a:t>Mentors and mentees will discuss with your teacher </a:t>
            </a:r>
            <a:br>
              <a:rPr lang="en-US" sz="2000" dirty="0">
                <a:latin typeface="Arial"/>
                <a:cs typeface="Arial"/>
              </a:rPr>
            </a:br>
            <a:r>
              <a:rPr lang="en-US" sz="2000" dirty="0">
                <a:latin typeface="Arial"/>
                <a:cs typeface="Arial"/>
              </a:rPr>
              <a:t>during week 2 how you would like to celebrate </a:t>
            </a:r>
            <a:br>
              <a:rPr lang="en-US" sz="2000" dirty="0">
                <a:latin typeface="Arial"/>
                <a:cs typeface="Arial"/>
              </a:rPr>
            </a:br>
            <a:r>
              <a:rPr lang="en-US" sz="2000" dirty="0">
                <a:latin typeface="Arial"/>
                <a:cs typeface="Arial"/>
              </a:rPr>
              <a:t>the end of the </a:t>
            </a:r>
            <a:r>
              <a:rPr lang="en-US" sz="2000" dirty="0" err="1">
                <a:latin typeface="Arial"/>
                <a:cs typeface="Arial"/>
              </a:rPr>
              <a:t>programme</a:t>
            </a:r>
            <a:endParaRPr lang="en-GB" sz="2000" dirty="0">
              <a:latin typeface="Arial"/>
              <a:cs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457200" y="477619"/>
            <a:ext cx="7391400" cy="584776"/>
          </a:xfrm>
          <a:prstGeom prst="rect">
            <a:avLst/>
          </a:prstGeom>
          <a:noFill/>
        </p:spPr>
        <p:txBody>
          <a:bodyPr wrap="square" rtlCol="0">
            <a:spAutoFit/>
          </a:bodyPr>
          <a:lstStyle/>
          <a:p>
            <a:r>
              <a:rPr lang="en-GB" sz="3200" b="1" dirty="0">
                <a:solidFill>
                  <a:srgbClr val="DD640B"/>
                </a:solidFill>
                <a:latin typeface="Arial"/>
              </a:rPr>
              <a:t>BUILDING SELF ESTEEM</a:t>
            </a:r>
          </a:p>
        </p:txBody>
      </p:sp>
      <p:sp>
        <p:nvSpPr>
          <p:cNvPr id="7" name="TextBox 6"/>
          <p:cNvSpPr txBox="1"/>
          <p:nvPr/>
        </p:nvSpPr>
        <p:spPr>
          <a:xfrm>
            <a:off x="457200" y="1460777"/>
            <a:ext cx="7848600" cy="400110"/>
          </a:xfrm>
          <a:prstGeom prst="rect">
            <a:avLst/>
          </a:prstGeom>
          <a:noFill/>
        </p:spPr>
        <p:txBody>
          <a:bodyPr wrap="square" rtlCol="0">
            <a:spAutoFit/>
          </a:bodyPr>
          <a:lstStyle/>
          <a:p>
            <a:r>
              <a:rPr lang="en-US" sz="2000" b="1" dirty="0">
                <a:solidFill>
                  <a:srgbClr val="DD640B"/>
                </a:solidFill>
                <a:latin typeface="Arial"/>
                <a:cs typeface="Arial"/>
              </a:rPr>
              <a:t>Mentoring can help self esteem by:</a:t>
            </a:r>
            <a:endParaRPr lang="en-GB" sz="2000" dirty="0">
              <a:solidFill>
                <a:srgbClr val="DD640B"/>
              </a:solidFill>
              <a:latin typeface="Arial"/>
              <a:cs typeface="Arial"/>
            </a:endParaRPr>
          </a:p>
        </p:txBody>
      </p:sp>
      <p:sp>
        <p:nvSpPr>
          <p:cNvPr id="6" name="TextBox 5"/>
          <p:cNvSpPr txBox="1"/>
          <p:nvPr/>
        </p:nvSpPr>
        <p:spPr>
          <a:xfrm>
            <a:off x="990600" y="1991707"/>
            <a:ext cx="7848600" cy="2554545"/>
          </a:xfrm>
          <a:prstGeom prst="rect">
            <a:avLst/>
          </a:prstGeom>
          <a:noFill/>
        </p:spPr>
        <p:txBody>
          <a:bodyPr wrap="square" rtlCol="0">
            <a:spAutoFit/>
          </a:bodyPr>
          <a:lstStyle/>
          <a:p>
            <a:pPr>
              <a:spcAft>
                <a:spcPts val="1200"/>
              </a:spcAft>
            </a:pPr>
            <a:r>
              <a:rPr lang="en-US" sz="2000" dirty="0">
                <a:latin typeface="Arial"/>
                <a:cs typeface="Arial"/>
              </a:rPr>
              <a:t>Building a trusting relationship</a:t>
            </a:r>
          </a:p>
          <a:p>
            <a:pPr>
              <a:spcAft>
                <a:spcPts val="1200"/>
              </a:spcAft>
            </a:pPr>
            <a:r>
              <a:rPr lang="en-US" sz="2000" dirty="0" err="1">
                <a:latin typeface="Arial"/>
                <a:cs typeface="Arial"/>
              </a:rPr>
              <a:t>Modelling</a:t>
            </a:r>
            <a:r>
              <a:rPr lang="en-US" sz="2000" dirty="0">
                <a:latin typeface="Arial"/>
                <a:cs typeface="Arial"/>
              </a:rPr>
              <a:t> and reinforcing positive </a:t>
            </a:r>
            <a:r>
              <a:rPr lang="en-US" sz="2000" dirty="0" err="1">
                <a:latin typeface="Arial"/>
                <a:cs typeface="Arial"/>
              </a:rPr>
              <a:t>behaviour</a:t>
            </a:r>
            <a:endParaRPr lang="en-US" sz="2000" dirty="0">
              <a:latin typeface="Arial"/>
              <a:cs typeface="Arial"/>
            </a:endParaRPr>
          </a:p>
          <a:p>
            <a:pPr>
              <a:spcAft>
                <a:spcPts val="1200"/>
              </a:spcAft>
            </a:pPr>
            <a:r>
              <a:rPr lang="en-US" sz="2000" dirty="0">
                <a:latin typeface="Arial"/>
                <a:cs typeface="Arial"/>
              </a:rPr>
              <a:t>Encouraging positive self-talk - Turning "I can't" into "I could"</a:t>
            </a:r>
          </a:p>
          <a:p>
            <a:pPr>
              <a:spcAft>
                <a:spcPts val="1200"/>
              </a:spcAft>
            </a:pPr>
            <a:r>
              <a:rPr lang="en-US" sz="2000" dirty="0">
                <a:latin typeface="Arial"/>
                <a:cs typeface="Arial"/>
              </a:rPr>
              <a:t>Making it okay to make mistakes and not judging people</a:t>
            </a:r>
          </a:p>
          <a:p>
            <a:pPr>
              <a:spcAft>
                <a:spcPts val="1200"/>
              </a:spcAft>
            </a:pPr>
            <a:r>
              <a:rPr lang="en-US" sz="2000" dirty="0">
                <a:latin typeface="Arial"/>
                <a:cs typeface="Arial"/>
              </a:rPr>
              <a:t>Not telling people what to do but instead providing information </a:t>
            </a:r>
            <a:br>
              <a:rPr lang="en-US" sz="2000" dirty="0">
                <a:latin typeface="Arial"/>
                <a:cs typeface="Arial"/>
              </a:rPr>
            </a:br>
            <a:r>
              <a:rPr lang="en-US" sz="2000" dirty="0">
                <a:latin typeface="Arial"/>
                <a:cs typeface="Arial"/>
              </a:rPr>
              <a:t>and suggestions</a:t>
            </a:r>
            <a:endParaRPr lang="en-GB" sz="2000" dirty="0">
              <a:latin typeface="Arial"/>
              <a:cs typeface="Arial"/>
            </a:endParaRPr>
          </a:p>
        </p:txBody>
      </p:sp>
      <p:grpSp>
        <p:nvGrpSpPr>
          <p:cNvPr id="13" name="Group 12"/>
          <p:cNvGrpSpPr/>
          <p:nvPr/>
        </p:nvGrpSpPr>
        <p:grpSpPr>
          <a:xfrm>
            <a:off x="533400" y="1983150"/>
            <a:ext cx="360000" cy="360000"/>
            <a:chOff x="522601" y="1428750"/>
            <a:chExt cx="360000" cy="360000"/>
          </a:xfrm>
        </p:grpSpPr>
        <p:sp>
          <p:nvSpPr>
            <p:cNvPr id="14" name="Oval 13"/>
            <p:cNvSpPr>
              <a:spLocks noChangeAspect="1"/>
            </p:cNvSpPr>
            <p:nvPr/>
          </p:nvSpPr>
          <p:spPr>
            <a:xfrm>
              <a:off x="522601" y="1428750"/>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5" name="5-Point Star 14"/>
            <p:cNvSpPr>
              <a:spLocks noChangeAspect="1"/>
            </p:cNvSpPr>
            <p:nvPr/>
          </p:nvSpPr>
          <p:spPr>
            <a:xfrm>
              <a:off x="576601" y="1482750"/>
              <a:ext cx="252000" cy="252000"/>
            </a:xfrm>
            <a:prstGeom prst="star5">
              <a:avLst/>
            </a:prstGeom>
            <a:solidFill>
              <a:srgbClr val="DD64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nvGrpSpPr>
          <p:cNvPr id="19" name="Group 18"/>
          <p:cNvGrpSpPr/>
          <p:nvPr/>
        </p:nvGrpSpPr>
        <p:grpSpPr>
          <a:xfrm>
            <a:off x="533400" y="2419350"/>
            <a:ext cx="360000" cy="360000"/>
            <a:chOff x="522601" y="1428750"/>
            <a:chExt cx="360000" cy="360000"/>
          </a:xfrm>
        </p:grpSpPr>
        <p:sp>
          <p:nvSpPr>
            <p:cNvPr id="20" name="Oval 19"/>
            <p:cNvSpPr>
              <a:spLocks noChangeAspect="1"/>
            </p:cNvSpPr>
            <p:nvPr/>
          </p:nvSpPr>
          <p:spPr>
            <a:xfrm>
              <a:off x="522601" y="1428750"/>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1" name="5-Point Star 20"/>
            <p:cNvSpPr>
              <a:spLocks noChangeAspect="1"/>
            </p:cNvSpPr>
            <p:nvPr/>
          </p:nvSpPr>
          <p:spPr>
            <a:xfrm>
              <a:off x="576601" y="1482750"/>
              <a:ext cx="252000" cy="252000"/>
            </a:xfrm>
            <a:prstGeom prst="star5">
              <a:avLst/>
            </a:prstGeom>
            <a:solidFill>
              <a:srgbClr val="DD64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nvGrpSpPr>
          <p:cNvPr id="22" name="Group 21"/>
          <p:cNvGrpSpPr/>
          <p:nvPr/>
        </p:nvGrpSpPr>
        <p:grpSpPr>
          <a:xfrm>
            <a:off x="533400" y="2897550"/>
            <a:ext cx="360000" cy="360000"/>
            <a:chOff x="522601" y="1428750"/>
            <a:chExt cx="360000" cy="360000"/>
          </a:xfrm>
        </p:grpSpPr>
        <p:sp>
          <p:nvSpPr>
            <p:cNvPr id="23" name="Oval 22"/>
            <p:cNvSpPr>
              <a:spLocks noChangeAspect="1"/>
            </p:cNvSpPr>
            <p:nvPr/>
          </p:nvSpPr>
          <p:spPr>
            <a:xfrm>
              <a:off x="522601" y="1428750"/>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4" name="5-Point Star 23"/>
            <p:cNvSpPr>
              <a:spLocks noChangeAspect="1"/>
            </p:cNvSpPr>
            <p:nvPr/>
          </p:nvSpPr>
          <p:spPr>
            <a:xfrm>
              <a:off x="576601" y="1482750"/>
              <a:ext cx="252000" cy="252000"/>
            </a:xfrm>
            <a:prstGeom prst="star5">
              <a:avLst/>
            </a:prstGeom>
            <a:solidFill>
              <a:srgbClr val="DD64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nvGrpSpPr>
          <p:cNvPr id="25" name="Group 24"/>
          <p:cNvGrpSpPr/>
          <p:nvPr/>
        </p:nvGrpSpPr>
        <p:grpSpPr>
          <a:xfrm>
            <a:off x="533400" y="3409950"/>
            <a:ext cx="360000" cy="360000"/>
            <a:chOff x="522601" y="1428750"/>
            <a:chExt cx="360000" cy="360000"/>
          </a:xfrm>
        </p:grpSpPr>
        <p:sp>
          <p:nvSpPr>
            <p:cNvPr id="26" name="Oval 25"/>
            <p:cNvSpPr>
              <a:spLocks noChangeAspect="1"/>
            </p:cNvSpPr>
            <p:nvPr/>
          </p:nvSpPr>
          <p:spPr>
            <a:xfrm>
              <a:off x="522601" y="1428750"/>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7" name="5-Point Star 26"/>
            <p:cNvSpPr>
              <a:spLocks noChangeAspect="1"/>
            </p:cNvSpPr>
            <p:nvPr/>
          </p:nvSpPr>
          <p:spPr>
            <a:xfrm>
              <a:off x="576601" y="1482750"/>
              <a:ext cx="252000" cy="252000"/>
            </a:xfrm>
            <a:prstGeom prst="star5">
              <a:avLst/>
            </a:prstGeom>
            <a:solidFill>
              <a:srgbClr val="DD64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nvGrpSpPr>
          <p:cNvPr id="28" name="Group 27"/>
          <p:cNvGrpSpPr/>
          <p:nvPr/>
        </p:nvGrpSpPr>
        <p:grpSpPr>
          <a:xfrm>
            <a:off x="533400" y="3868350"/>
            <a:ext cx="360000" cy="360000"/>
            <a:chOff x="522601" y="1428750"/>
            <a:chExt cx="360000" cy="360000"/>
          </a:xfrm>
        </p:grpSpPr>
        <p:sp>
          <p:nvSpPr>
            <p:cNvPr id="29" name="Oval 28"/>
            <p:cNvSpPr>
              <a:spLocks noChangeAspect="1"/>
            </p:cNvSpPr>
            <p:nvPr/>
          </p:nvSpPr>
          <p:spPr>
            <a:xfrm>
              <a:off x="522601" y="1428750"/>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0" name="5-Point Star 29"/>
            <p:cNvSpPr>
              <a:spLocks noChangeAspect="1"/>
            </p:cNvSpPr>
            <p:nvPr/>
          </p:nvSpPr>
          <p:spPr>
            <a:xfrm>
              <a:off x="576601" y="1482750"/>
              <a:ext cx="252000" cy="252000"/>
            </a:xfrm>
            <a:prstGeom prst="star5">
              <a:avLst/>
            </a:prstGeom>
            <a:solidFill>
              <a:srgbClr val="DD64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457200" y="477619"/>
            <a:ext cx="7391400" cy="584776"/>
          </a:xfrm>
          <a:prstGeom prst="rect">
            <a:avLst/>
          </a:prstGeom>
          <a:noFill/>
        </p:spPr>
        <p:txBody>
          <a:bodyPr wrap="square" rtlCol="0">
            <a:spAutoFit/>
          </a:bodyPr>
          <a:lstStyle/>
          <a:p>
            <a:r>
              <a:rPr lang="en-GB" sz="3200" b="1" dirty="0">
                <a:solidFill>
                  <a:srgbClr val="239689"/>
                </a:solidFill>
                <a:latin typeface="Arial"/>
              </a:rPr>
              <a:t>ROLE PLAY</a:t>
            </a:r>
          </a:p>
        </p:txBody>
      </p:sp>
      <p:sp>
        <p:nvSpPr>
          <p:cNvPr id="7" name="TextBox 6"/>
          <p:cNvSpPr txBox="1"/>
          <p:nvPr/>
        </p:nvSpPr>
        <p:spPr>
          <a:xfrm>
            <a:off x="457200" y="1460777"/>
            <a:ext cx="7848600" cy="400110"/>
          </a:xfrm>
          <a:prstGeom prst="rect">
            <a:avLst/>
          </a:prstGeom>
          <a:noFill/>
        </p:spPr>
        <p:txBody>
          <a:bodyPr wrap="square" rtlCol="0">
            <a:spAutoFit/>
          </a:bodyPr>
          <a:lstStyle/>
          <a:p>
            <a:r>
              <a:rPr lang="en-US" sz="2000" b="1" dirty="0">
                <a:solidFill>
                  <a:srgbClr val="239689"/>
                </a:solidFill>
                <a:latin typeface="Arial"/>
                <a:cs typeface="Arial"/>
              </a:rPr>
              <a:t>YOU are the observers</a:t>
            </a:r>
            <a:endParaRPr lang="en-GB" sz="2000" dirty="0">
              <a:solidFill>
                <a:srgbClr val="239689"/>
              </a:solidFill>
              <a:latin typeface="Arial"/>
              <a:cs typeface="Arial"/>
            </a:endParaRPr>
          </a:p>
        </p:txBody>
      </p:sp>
      <p:sp>
        <p:nvSpPr>
          <p:cNvPr id="6" name="TextBox 5"/>
          <p:cNvSpPr txBox="1"/>
          <p:nvPr/>
        </p:nvSpPr>
        <p:spPr>
          <a:xfrm>
            <a:off x="990600" y="1991707"/>
            <a:ext cx="7848600" cy="1015663"/>
          </a:xfrm>
          <a:prstGeom prst="rect">
            <a:avLst/>
          </a:prstGeom>
          <a:noFill/>
        </p:spPr>
        <p:txBody>
          <a:bodyPr wrap="square" rtlCol="0">
            <a:spAutoFit/>
          </a:bodyPr>
          <a:lstStyle/>
          <a:p>
            <a:r>
              <a:rPr lang="en-US" sz="2000" dirty="0">
                <a:latin typeface="Arial"/>
                <a:cs typeface="Arial"/>
              </a:rPr>
              <a:t>How do you think the mentee felt at the end of the session?</a:t>
            </a:r>
          </a:p>
          <a:p>
            <a:endParaRPr lang="en-US" sz="2000" dirty="0">
              <a:latin typeface="Arial"/>
              <a:cs typeface="Arial"/>
            </a:endParaRPr>
          </a:p>
          <a:p>
            <a:r>
              <a:rPr lang="en-US" sz="2000" dirty="0">
                <a:latin typeface="Arial"/>
                <a:cs typeface="Arial"/>
              </a:rPr>
              <a:t>What should mentors always do?</a:t>
            </a:r>
            <a:endParaRPr lang="en-GB" sz="2000" dirty="0">
              <a:latin typeface="Arial"/>
              <a:cs typeface="Arial"/>
            </a:endParaRPr>
          </a:p>
        </p:txBody>
      </p:sp>
      <p:grpSp>
        <p:nvGrpSpPr>
          <p:cNvPr id="12" name="Group 11"/>
          <p:cNvGrpSpPr/>
          <p:nvPr/>
        </p:nvGrpSpPr>
        <p:grpSpPr>
          <a:xfrm>
            <a:off x="533400" y="1991707"/>
            <a:ext cx="360000" cy="360000"/>
            <a:chOff x="533400" y="3409950"/>
            <a:chExt cx="360000" cy="360000"/>
          </a:xfrm>
        </p:grpSpPr>
        <p:sp>
          <p:nvSpPr>
            <p:cNvPr id="13" name="Oval 12"/>
            <p:cNvSpPr>
              <a:spLocks noChangeAspect="1"/>
            </p:cNvSpPr>
            <p:nvPr/>
          </p:nvSpPr>
          <p:spPr>
            <a:xfrm>
              <a:off x="533400" y="3409950"/>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4" name="5-Point Star 13"/>
            <p:cNvSpPr>
              <a:spLocks noChangeAspect="1"/>
            </p:cNvSpPr>
            <p:nvPr/>
          </p:nvSpPr>
          <p:spPr>
            <a:xfrm>
              <a:off x="587400" y="3463950"/>
              <a:ext cx="252000" cy="252000"/>
            </a:xfrm>
            <a:prstGeom prst="star5">
              <a:avLst/>
            </a:prstGeom>
            <a:solidFill>
              <a:srgbClr val="2396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nvGrpSpPr>
          <p:cNvPr id="15" name="Group 14"/>
          <p:cNvGrpSpPr/>
          <p:nvPr/>
        </p:nvGrpSpPr>
        <p:grpSpPr>
          <a:xfrm>
            <a:off x="533400" y="2647370"/>
            <a:ext cx="360000" cy="360000"/>
            <a:chOff x="533400" y="3409950"/>
            <a:chExt cx="360000" cy="360000"/>
          </a:xfrm>
        </p:grpSpPr>
        <p:sp>
          <p:nvSpPr>
            <p:cNvPr id="16" name="Oval 15"/>
            <p:cNvSpPr>
              <a:spLocks noChangeAspect="1"/>
            </p:cNvSpPr>
            <p:nvPr/>
          </p:nvSpPr>
          <p:spPr>
            <a:xfrm>
              <a:off x="533400" y="3409950"/>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7" name="5-Point Star 16"/>
            <p:cNvSpPr>
              <a:spLocks noChangeAspect="1"/>
            </p:cNvSpPr>
            <p:nvPr/>
          </p:nvSpPr>
          <p:spPr>
            <a:xfrm>
              <a:off x="587400" y="3463950"/>
              <a:ext cx="252000" cy="252000"/>
            </a:xfrm>
            <a:prstGeom prst="star5">
              <a:avLst/>
            </a:prstGeom>
            <a:solidFill>
              <a:srgbClr val="2396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457200" y="477619"/>
            <a:ext cx="7391400" cy="584776"/>
          </a:xfrm>
          <a:prstGeom prst="rect">
            <a:avLst/>
          </a:prstGeom>
          <a:noFill/>
        </p:spPr>
        <p:txBody>
          <a:bodyPr wrap="square" rtlCol="0">
            <a:spAutoFit/>
          </a:bodyPr>
          <a:lstStyle/>
          <a:p>
            <a:r>
              <a:rPr lang="en-GB" sz="3200" b="1" dirty="0">
                <a:solidFill>
                  <a:srgbClr val="6C1365"/>
                </a:solidFill>
                <a:latin typeface="Arial"/>
              </a:rPr>
              <a:t>COMMUNICATING</a:t>
            </a:r>
          </a:p>
        </p:txBody>
      </p:sp>
      <p:sp>
        <p:nvSpPr>
          <p:cNvPr id="12" name="TextBox 11"/>
          <p:cNvSpPr txBox="1"/>
          <p:nvPr/>
        </p:nvSpPr>
        <p:spPr>
          <a:xfrm>
            <a:off x="990600" y="1305163"/>
            <a:ext cx="7848600" cy="3170099"/>
          </a:xfrm>
          <a:prstGeom prst="rect">
            <a:avLst/>
          </a:prstGeom>
          <a:noFill/>
        </p:spPr>
        <p:txBody>
          <a:bodyPr wrap="square" rtlCol="0">
            <a:spAutoFit/>
          </a:bodyPr>
          <a:lstStyle/>
          <a:p>
            <a:pPr>
              <a:spcAft>
                <a:spcPts val="1200"/>
              </a:spcAft>
            </a:pPr>
            <a:r>
              <a:rPr lang="en-US" sz="2000" b="1" dirty="0">
                <a:latin typeface="Arial"/>
                <a:cs typeface="Arial"/>
              </a:rPr>
              <a:t>Listen</a:t>
            </a:r>
            <a:r>
              <a:rPr lang="en-US" sz="2000" dirty="0">
                <a:latin typeface="Arial"/>
                <a:cs typeface="Arial"/>
              </a:rPr>
              <a:t> and avoid interrupting</a:t>
            </a:r>
          </a:p>
          <a:p>
            <a:pPr>
              <a:spcAft>
                <a:spcPts val="1200"/>
              </a:spcAft>
            </a:pPr>
            <a:r>
              <a:rPr lang="en-US" sz="2000" dirty="0">
                <a:latin typeface="Arial"/>
                <a:cs typeface="Arial"/>
              </a:rPr>
              <a:t>Use </a:t>
            </a:r>
            <a:r>
              <a:rPr lang="en-US" sz="2000" b="1" dirty="0">
                <a:latin typeface="Arial"/>
                <a:cs typeface="Arial"/>
              </a:rPr>
              <a:t>open questions </a:t>
            </a:r>
            <a:r>
              <a:rPr lang="en-US" sz="2000" dirty="0">
                <a:latin typeface="Arial"/>
                <a:cs typeface="Arial"/>
              </a:rPr>
              <a:t>where you can; How? Why? What?</a:t>
            </a:r>
          </a:p>
          <a:p>
            <a:pPr>
              <a:spcAft>
                <a:spcPts val="1200"/>
              </a:spcAft>
            </a:pPr>
            <a:r>
              <a:rPr lang="en-US" sz="2000" dirty="0">
                <a:latin typeface="Arial"/>
                <a:cs typeface="Arial"/>
              </a:rPr>
              <a:t>Help your mentee to make their </a:t>
            </a:r>
            <a:r>
              <a:rPr lang="en-US" sz="2000" b="1" dirty="0">
                <a:latin typeface="Arial"/>
                <a:cs typeface="Arial"/>
              </a:rPr>
              <a:t>own decisions </a:t>
            </a:r>
            <a:r>
              <a:rPr lang="en-US" sz="2000" dirty="0">
                <a:latin typeface="Arial"/>
                <a:cs typeface="Arial"/>
              </a:rPr>
              <a:t>on what they want to do and avoid telling them what you think they should do</a:t>
            </a:r>
          </a:p>
          <a:p>
            <a:pPr>
              <a:spcAft>
                <a:spcPts val="1200"/>
              </a:spcAft>
            </a:pPr>
            <a:r>
              <a:rPr lang="en-US" sz="2000" dirty="0">
                <a:latin typeface="Arial"/>
                <a:cs typeface="Arial"/>
              </a:rPr>
              <a:t>You are not expected to know everything so if your mentee asks you a question you are unsure of, just say you don’t know</a:t>
            </a:r>
          </a:p>
          <a:p>
            <a:pPr>
              <a:spcAft>
                <a:spcPts val="1200"/>
              </a:spcAft>
            </a:pPr>
            <a:r>
              <a:rPr lang="en-US" sz="2000" b="1" dirty="0">
                <a:latin typeface="Arial"/>
                <a:cs typeface="Arial"/>
              </a:rPr>
              <a:t>End every session on a positive note – write on the sheet what has been the highlight of the session for both of you?</a:t>
            </a:r>
            <a:endParaRPr lang="en-GB" sz="2000" b="1" dirty="0">
              <a:latin typeface="Arial"/>
              <a:cs typeface="Arial"/>
            </a:endParaRPr>
          </a:p>
        </p:txBody>
      </p:sp>
      <p:grpSp>
        <p:nvGrpSpPr>
          <p:cNvPr id="18" name="Group 17"/>
          <p:cNvGrpSpPr/>
          <p:nvPr/>
        </p:nvGrpSpPr>
        <p:grpSpPr>
          <a:xfrm>
            <a:off x="554400" y="1305163"/>
            <a:ext cx="360000" cy="360000"/>
            <a:chOff x="554400" y="1305163"/>
            <a:chExt cx="360000" cy="360000"/>
          </a:xfrm>
        </p:grpSpPr>
        <p:sp>
          <p:nvSpPr>
            <p:cNvPr id="16" name="Oval 15"/>
            <p:cNvSpPr>
              <a:spLocks noChangeAspect="1"/>
            </p:cNvSpPr>
            <p:nvPr/>
          </p:nvSpPr>
          <p:spPr>
            <a:xfrm>
              <a:off x="554400" y="1305163"/>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7" name="5-Point Star 16"/>
            <p:cNvSpPr>
              <a:spLocks noChangeAspect="1"/>
            </p:cNvSpPr>
            <p:nvPr/>
          </p:nvSpPr>
          <p:spPr>
            <a:xfrm>
              <a:off x="608400" y="1359163"/>
              <a:ext cx="252000" cy="252000"/>
            </a:xfrm>
            <a:prstGeom prst="star5">
              <a:avLst/>
            </a:prstGeom>
            <a:solidFill>
              <a:srgbClr val="6C13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nvGrpSpPr>
          <p:cNvPr id="19" name="Group 18"/>
          <p:cNvGrpSpPr/>
          <p:nvPr/>
        </p:nvGrpSpPr>
        <p:grpSpPr>
          <a:xfrm>
            <a:off x="554400" y="1763563"/>
            <a:ext cx="360000" cy="360000"/>
            <a:chOff x="554400" y="1305163"/>
            <a:chExt cx="360000" cy="360000"/>
          </a:xfrm>
        </p:grpSpPr>
        <p:sp>
          <p:nvSpPr>
            <p:cNvPr id="20" name="Oval 19"/>
            <p:cNvSpPr>
              <a:spLocks noChangeAspect="1"/>
            </p:cNvSpPr>
            <p:nvPr/>
          </p:nvSpPr>
          <p:spPr>
            <a:xfrm>
              <a:off x="554400" y="1305163"/>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1" name="5-Point Star 20"/>
            <p:cNvSpPr>
              <a:spLocks noChangeAspect="1"/>
            </p:cNvSpPr>
            <p:nvPr/>
          </p:nvSpPr>
          <p:spPr>
            <a:xfrm>
              <a:off x="608400" y="1359163"/>
              <a:ext cx="252000" cy="252000"/>
            </a:xfrm>
            <a:prstGeom prst="star5">
              <a:avLst/>
            </a:prstGeom>
            <a:solidFill>
              <a:srgbClr val="6C13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nvGrpSpPr>
          <p:cNvPr id="22" name="Group 21"/>
          <p:cNvGrpSpPr/>
          <p:nvPr/>
        </p:nvGrpSpPr>
        <p:grpSpPr>
          <a:xfrm>
            <a:off x="554400" y="2211750"/>
            <a:ext cx="360000" cy="360000"/>
            <a:chOff x="554400" y="1305163"/>
            <a:chExt cx="360000" cy="360000"/>
          </a:xfrm>
        </p:grpSpPr>
        <p:sp>
          <p:nvSpPr>
            <p:cNvPr id="23" name="Oval 22"/>
            <p:cNvSpPr>
              <a:spLocks noChangeAspect="1"/>
            </p:cNvSpPr>
            <p:nvPr/>
          </p:nvSpPr>
          <p:spPr>
            <a:xfrm>
              <a:off x="554400" y="1305163"/>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4" name="5-Point Star 23"/>
            <p:cNvSpPr>
              <a:spLocks noChangeAspect="1"/>
            </p:cNvSpPr>
            <p:nvPr/>
          </p:nvSpPr>
          <p:spPr>
            <a:xfrm>
              <a:off x="608400" y="1359163"/>
              <a:ext cx="252000" cy="252000"/>
            </a:xfrm>
            <a:prstGeom prst="star5">
              <a:avLst/>
            </a:prstGeom>
            <a:solidFill>
              <a:srgbClr val="6C13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nvGrpSpPr>
          <p:cNvPr id="25" name="Group 24"/>
          <p:cNvGrpSpPr/>
          <p:nvPr/>
        </p:nvGrpSpPr>
        <p:grpSpPr>
          <a:xfrm>
            <a:off x="554400" y="2973750"/>
            <a:ext cx="360000" cy="360000"/>
            <a:chOff x="554400" y="1305163"/>
            <a:chExt cx="360000" cy="360000"/>
          </a:xfrm>
        </p:grpSpPr>
        <p:sp>
          <p:nvSpPr>
            <p:cNvPr id="26" name="Oval 25"/>
            <p:cNvSpPr>
              <a:spLocks noChangeAspect="1"/>
            </p:cNvSpPr>
            <p:nvPr/>
          </p:nvSpPr>
          <p:spPr>
            <a:xfrm>
              <a:off x="554400" y="1305163"/>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7" name="5-Point Star 26"/>
            <p:cNvSpPr>
              <a:spLocks noChangeAspect="1"/>
            </p:cNvSpPr>
            <p:nvPr/>
          </p:nvSpPr>
          <p:spPr>
            <a:xfrm>
              <a:off x="608400" y="1359163"/>
              <a:ext cx="252000" cy="252000"/>
            </a:xfrm>
            <a:prstGeom prst="star5">
              <a:avLst/>
            </a:prstGeom>
            <a:solidFill>
              <a:srgbClr val="6C13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nvGrpSpPr>
          <p:cNvPr id="28" name="Group 27"/>
          <p:cNvGrpSpPr/>
          <p:nvPr/>
        </p:nvGrpSpPr>
        <p:grpSpPr>
          <a:xfrm>
            <a:off x="554400" y="3735750"/>
            <a:ext cx="360000" cy="360000"/>
            <a:chOff x="554400" y="1305163"/>
            <a:chExt cx="360000" cy="360000"/>
          </a:xfrm>
        </p:grpSpPr>
        <p:sp>
          <p:nvSpPr>
            <p:cNvPr id="29" name="Oval 28"/>
            <p:cNvSpPr>
              <a:spLocks noChangeAspect="1"/>
            </p:cNvSpPr>
            <p:nvPr/>
          </p:nvSpPr>
          <p:spPr>
            <a:xfrm>
              <a:off x="554400" y="1305163"/>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0" name="5-Point Star 29"/>
            <p:cNvSpPr>
              <a:spLocks noChangeAspect="1"/>
            </p:cNvSpPr>
            <p:nvPr/>
          </p:nvSpPr>
          <p:spPr>
            <a:xfrm>
              <a:off x="608400" y="1359163"/>
              <a:ext cx="252000" cy="252000"/>
            </a:xfrm>
            <a:prstGeom prst="star5">
              <a:avLst/>
            </a:prstGeom>
            <a:solidFill>
              <a:srgbClr val="6C13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457200" y="477619"/>
            <a:ext cx="7391400" cy="584776"/>
          </a:xfrm>
          <a:prstGeom prst="rect">
            <a:avLst/>
          </a:prstGeom>
          <a:noFill/>
        </p:spPr>
        <p:txBody>
          <a:bodyPr wrap="square" rtlCol="0">
            <a:spAutoFit/>
          </a:bodyPr>
          <a:lstStyle/>
          <a:p>
            <a:r>
              <a:rPr lang="en-GB" sz="3200" b="1" dirty="0">
                <a:solidFill>
                  <a:srgbClr val="246185"/>
                </a:solidFill>
                <a:latin typeface="Arial"/>
              </a:rPr>
              <a:t>BOUNDARIES</a:t>
            </a:r>
          </a:p>
        </p:txBody>
      </p:sp>
      <p:sp>
        <p:nvSpPr>
          <p:cNvPr id="12" name="TextBox 11"/>
          <p:cNvSpPr txBox="1"/>
          <p:nvPr/>
        </p:nvSpPr>
        <p:spPr>
          <a:xfrm>
            <a:off x="457200" y="1123950"/>
            <a:ext cx="8382000" cy="3631763"/>
          </a:xfrm>
          <a:prstGeom prst="rect">
            <a:avLst/>
          </a:prstGeom>
          <a:noFill/>
        </p:spPr>
        <p:txBody>
          <a:bodyPr wrap="square" rtlCol="0">
            <a:spAutoFit/>
          </a:bodyPr>
          <a:lstStyle/>
          <a:p>
            <a:pPr>
              <a:spcAft>
                <a:spcPts val="1200"/>
              </a:spcAft>
            </a:pPr>
            <a:r>
              <a:rPr lang="en-US" sz="2000" dirty="0">
                <a:latin typeface="Arial"/>
                <a:cs typeface="Arial"/>
              </a:rPr>
              <a:t>In the role of mentor you are someone your mentee can talk to</a:t>
            </a:r>
          </a:p>
          <a:p>
            <a:pPr>
              <a:spcAft>
                <a:spcPts val="1200"/>
              </a:spcAft>
            </a:pPr>
            <a:r>
              <a:rPr lang="en-US" sz="2000" dirty="0">
                <a:latin typeface="Arial"/>
                <a:cs typeface="Arial"/>
              </a:rPr>
              <a:t>Your conversations are private and between the 2 of you. You will record the ‘topics’ you discuss, but not the detail</a:t>
            </a:r>
          </a:p>
          <a:p>
            <a:pPr>
              <a:spcAft>
                <a:spcPts val="1200"/>
              </a:spcAft>
            </a:pPr>
            <a:r>
              <a:rPr lang="en-US" sz="2000" dirty="0">
                <a:latin typeface="Arial"/>
                <a:cs typeface="Arial"/>
              </a:rPr>
              <a:t>For trust to develop and the mentoring to work well you have to agree with each other that you do NOT talk to your friends or other people about the things you have discussed</a:t>
            </a:r>
          </a:p>
          <a:p>
            <a:pPr>
              <a:spcAft>
                <a:spcPts val="1200"/>
              </a:spcAft>
            </a:pPr>
            <a:r>
              <a:rPr lang="en-US" sz="2000" b="1" dirty="0">
                <a:latin typeface="Arial"/>
                <a:cs typeface="Arial"/>
              </a:rPr>
              <a:t>HOWEVER</a:t>
            </a:r>
            <a:r>
              <a:rPr lang="en-US" sz="2000" dirty="0">
                <a:latin typeface="Arial"/>
                <a:cs typeface="Arial"/>
              </a:rPr>
              <a:t>, you are not a qualified </a:t>
            </a:r>
            <a:r>
              <a:rPr lang="en-US" sz="2000" dirty="0" err="1">
                <a:latin typeface="Arial"/>
                <a:cs typeface="Arial"/>
              </a:rPr>
              <a:t>counsellor</a:t>
            </a:r>
            <a:r>
              <a:rPr lang="en-US" sz="2000" dirty="0">
                <a:latin typeface="Arial"/>
                <a:cs typeface="Arial"/>
              </a:rPr>
              <a:t> so it is IMPORTANT that if something is discussed and you feel a bit worried or you don’t know what to do, or it feels like it is BIG, or concerns you then you </a:t>
            </a:r>
            <a:r>
              <a:rPr lang="en-US" sz="2000" b="1" dirty="0">
                <a:latin typeface="Arial"/>
                <a:cs typeface="Arial"/>
              </a:rPr>
              <a:t>MUST</a:t>
            </a:r>
            <a:r>
              <a:rPr lang="en-US" sz="2000" dirty="0">
                <a:latin typeface="Arial"/>
                <a:cs typeface="Arial"/>
              </a:rPr>
              <a:t> talk to your teacher</a:t>
            </a:r>
            <a:endParaRPr lang="en-GB" sz="2000" dirty="0">
              <a:latin typeface="Arial"/>
              <a:cs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457200" y="477619"/>
            <a:ext cx="7391400" cy="584776"/>
          </a:xfrm>
          <a:prstGeom prst="rect">
            <a:avLst/>
          </a:prstGeom>
          <a:noFill/>
        </p:spPr>
        <p:txBody>
          <a:bodyPr wrap="square" rtlCol="0">
            <a:spAutoFit/>
          </a:bodyPr>
          <a:lstStyle/>
          <a:p>
            <a:r>
              <a:rPr lang="en-GB" sz="3200" b="1" dirty="0">
                <a:solidFill>
                  <a:srgbClr val="DD640B"/>
                </a:solidFill>
                <a:latin typeface="Arial"/>
              </a:rPr>
              <a:t>CONFIDENTIALITY</a:t>
            </a:r>
          </a:p>
        </p:txBody>
      </p:sp>
      <p:sp>
        <p:nvSpPr>
          <p:cNvPr id="12" name="TextBox 11"/>
          <p:cNvSpPr txBox="1"/>
          <p:nvPr/>
        </p:nvSpPr>
        <p:spPr>
          <a:xfrm>
            <a:off x="457200" y="1123950"/>
            <a:ext cx="8382000" cy="3554819"/>
          </a:xfrm>
          <a:prstGeom prst="rect">
            <a:avLst/>
          </a:prstGeom>
          <a:noFill/>
        </p:spPr>
        <p:txBody>
          <a:bodyPr wrap="square" rtlCol="0">
            <a:spAutoFit/>
          </a:bodyPr>
          <a:lstStyle/>
          <a:p>
            <a:pPr>
              <a:spcAft>
                <a:spcPts val="600"/>
              </a:spcAft>
            </a:pPr>
            <a:r>
              <a:rPr lang="en-US" sz="2000" dirty="0">
                <a:latin typeface="Arial"/>
                <a:cs typeface="Arial"/>
              </a:rPr>
              <a:t>The detail of the conversations you and your mentee have are not to be discussed with anyone else </a:t>
            </a:r>
            <a:r>
              <a:rPr lang="en-US" sz="2000" b="1" dirty="0">
                <a:latin typeface="Arial"/>
                <a:cs typeface="Arial"/>
              </a:rPr>
              <a:t>unless</a:t>
            </a:r>
            <a:r>
              <a:rPr lang="en-US" sz="2000" dirty="0">
                <a:latin typeface="Arial"/>
                <a:cs typeface="Arial"/>
              </a:rPr>
              <a:t>;</a:t>
            </a:r>
          </a:p>
          <a:p>
            <a:pPr>
              <a:spcAft>
                <a:spcPts val="600"/>
              </a:spcAft>
            </a:pPr>
            <a:r>
              <a:rPr lang="en-US" sz="2000" dirty="0">
                <a:latin typeface="Arial"/>
                <a:cs typeface="Arial"/>
              </a:rPr>
              <a:t>You are worried or concerned about something you have been told</a:t>
            </a:r>
          </a:p>
          <a:p>
            <a:pPr>
              <a:spcAft>
                <a:spcPts val="600"/>
              </a:spcAft>
            </a:pPr>
            <a:r>
              <a:rPr lang="en-US" sz="2000" dirty="0">
                <a:latin typeface="Arial"/>
                <a:cs typeface="Arial"/>
              </a:rPr>
              <a:t>Your mentee lets you know about a recent racist incident at school</a:t>
            </a:r>
          </a:p>
          <a:p>
            <a:pPr>
              <a:spcAft>
                <a:spcPts val="600"/>
              </a:spcAft>
            </a:pPr>
            <a:r>
              <a:rPr lang="en-US" sz="2000" dirty="0">
                <a:latin typeface="Arial"/>
                <a:cs typeface="Arial"/>
              </a:rPr>
              <a:t>You think your mentee could cause harm to themselves or other    people</a:t>
            </a:r>
          </a:p>
          <a:p>
            <a:pPr>
              <a:spcAft>
                <a:spcPts val="600"/>
              </a:spcAft>
            </a:pPr>
            <a:r>
              <a:rPr lang="en-US" sz="2000" dirty="0">
                <a:latin typeface="Arial"/>
                <a:cs typeface="Arial"/>
              </a:rPr>
              <a:t>You have knowledge that a crime has been committed or is likely to be committed</a:t>
            </a:r>
          </a:p>
          <a:p>
            <a:pPr>
              <a:spcAft>
                <a:spcPts val="600"/>
              </a:spcAft>
            </a:pPr>
            <a:r>
              <a:rPr lang="en-US" sz="2000" dirty="0">
                <a:latin typeface="Arial"/>
                <a:cs typeface="Arial"/>
              </a:rPr>
              <a:t>Your </a:t>
            </a:r>
            <a:r>
              <a:rPr lang="en-US" sz="2000" b="1" dirty="0">
                <a:latin typeface="Arial"/>
                <a:cs typeface="Arial"/>
              </a:rPr>
              <a:t>HAVE</a:t>
            </a:r>
            <a:r>
              <a:rPr lang="en-US" sz="2000" dirty="0">
                <a:latin typeface="Arial"/>
                <a:cs typeface="Arial"/>
              </a:rPr>
              <a:t> to tell your teacher. You are </a:t>
            </a:r>
            <a:r>
              <a:rPr lang="en-US" sz="2000" b="1" dirty="0">
                <a:latin typeface="Arial"/>
                <a:cs typeface="Arial"/>
              </a:rPr>
              <a:t>not allowed </a:t>
            </a:r>
            <a:r>
              <a:rPr lang="en-US" sz="2000" dirty="0">
                <a:latin typeface="Arial"/>
                <a:cs typeface="Arial"/>
              </a:rPr>
              <a:t>to keep these things secret</a:t>
            </a:r>
            <a:endParaRPr lang="en-GB" sz="2000" dirty="0">
              <a:latin typeface="Arial"/>
              <a:cs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457200" y="477619"/>
            <a:ext cx="7391400" cy="1077218"/>
          </a:xfrm>
          <a:prstGeom prst="rect">
            <a:avLst/>
          </a:prstGeom>
          <a:noFill/>
        </p:spPr>
        <p:txBody>
          <a:bodyPr wrap="square" rtlCol="0">
            <a:spAutoFit/>
          </a:bodyPr>
          <a:lstStyle/>
          <a:p>
            <a:r>
              <a:rPr lang="en-GB" sz="3200" b="1" dirty="0">
                <a:solidFill>
                  <a:srgbClr val="239689"/>
                </a:solidFill>
                <a:latin typeface="Arial"/>
              </a:rPr>
              <a:t>SOME HELPFUL RESPONSES IF YOUR MENTEE CONFIDES IN YOU…</a:t>
            </a:r>
          </a:p>
        </p:txBody>
      </p:sp>
      <p:sp>
        <p:nvSpPr>
          <p:cNvPr id="6" name="TextBox 5"/>
          <p:cNvSpPr txBox="1"/>
          <p:nvPr/>
        </p:nvSpPr>
        <p:spPr>
          <a:xfrm>
            <a:off x="990600" y="1991707"/>
            <a:ext cx="7848600" cy="1631216"/>
          </a:xfrm>
          <a:prstGeom prst="rect">
            <a:avLst/>
          </a:prstGeom>
          <a:noFill/>
        </p:spPr>
        <p:txBody>
          <a:bodyPr wrap="square" rtlCol="0">
            <a:spAutoFit/>
          </a:bodyPr>
          <a:lstStyle/>
          <a:p>
            <a:pPr>
              <a:spcAft>
                <a:spcPts val="1200"/>
              </a:spcAft>
            </a:pPr>
            <a:r>
              <a:rPr lang="en-US" sz="2000" dirty="0">
                <a:latin typeface="Arial"/>
                <a:cs typeface="Arial"/>
              </a:rPr>
              <a:t>Never agree to keep a secret</a:t>
            </a:r>
          </a:p>
          <a:p>
            <a:pPr>
              <a:spcAft>
                <a:spcPts val="1200"/>
              </a:spcAft>
            </a:pPr>
            <a:r>
              <a:rPr lang="en-US" sz="2000" dirty="0">
                <a:latin typeface="Arial"/>
                <a:cs typeface="Arial"/>
              </a:rPr>
              <a:t>Listen carefully without interrupting or asking questions</a:t>
            </a:r>
          </a:p>
          <a:p>
            <a:pPr>
              <a:spcAft>
                <a:spcPts val="1200"/>
              </a:spcAft>
            </a:pPr>
            <a:r>
              <a:rPr lang="en-US" sz="2000" dirty="0">
                <a:latin typeface="Arial"/>
                <a:cs typeface="Arial"/>
              </a:rPr>
              <a:t>Let them know that you are going to talk to your teacher and they will know what to do</a:t>
            </a:r>
            <a:endParaRPr lang="en-GB" sz="2000" dirty="0">
              <a:latin typeface="Arial"/>
              <a:cs typeface="Arial"/>
            </a:endParaRPr>
          </a:p>
        </p:txBody>
      </p:sp>
      <p:grpSp>
        <p:nvGrpSpPr>
          <p:cNvPr id="9" name="Group 8"/>
          <p:cNvGrpSpPr/>
          <p:nvPr/>
        </p:nvGrpSpPr>
        <p:grpSpPr>
          <a:xfrm>
            <a:off x="554400" y="1983150"/>
            <a:ext cx="360000" cy="360000"/>
            <a:chOff x="533400" y="3409950"/>
            <a:chExt cx="360000" cy="360000"/>
          </a:xfrm>
        </p:grpSpPr>
        <p:sp>
          <p:nvSpPr>
            <p:cNvPr id="10" name="Oval 9"/>
            <p:cNvSpPr>
              <a:spLocks noChangeAspect="1"/>
            </p:cNvSpPr>
            <p:nvPr/>
          </p:nvSpPr>
          <p:spPr>
            <a:xfrm>
              <a:off x="533400" y="3409950"/>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5-Point Star 10"/>
            <p:cNvSpPr>
              <a:spLocks noChangeAspect="1"/>
            </p:cNvSpPr>
            <p:nvPr/>
          </p:nvSpPr>
          <p:spPr>
            <a:xfrm>
              <a:off x="587400" y="3463950"/>
              <a:ext cx="252000" cy="252000"/>
            </a:xfrm>
            <a:prstGeom prst="star5">
              <a:avLst/>
            </a:prstGeom>
            <a:solidFill>
              <a:srgbClr val="2396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nvGrpSpPr>
          <p:cNvPr id="13" name="Group 12"/>
          <p:cNvGrpSpPr/>
          <p:nvPr/>
        </p:nvGrpSpPr>
        <p:grpSpPr>
          <a:xfrm>
            <a:off x="554400" y="2440350"/>
            <a:ext cx="360000" cy="360000"/>
            <a:chOff x="533400" y="3409950"/>
            <a:chExt cx="360000" cy="360000"/>
          </a:xfrm>
        </p:grpSpPr>
        <p:sp>
          <p:nvSpPr>
            <p:cNvPr id="14" name="Oval 13"/>
            <p:cNvSpPr>
              <a:spLocks noChangeAspect="1"/>
            </p:cNvSpPr>
            <p:nvPr/>
          </p:nvSpPr>
          <p:spPr>
            <a:xfrm>
              <a:off x="533400" y="3409950"/>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5" name="5-Point Star 14"/>
            <p:cNvSpPr>
              <a:spLocks noChangeAspect="1"/>
            </p:cNvSpPr>
            <p:nvPr/>
          </p:nvSpPr>
          <p:spPr>
            <a:xfrm>
              <a:off x="587400" y="3463950"/>
              <a:ext cx="252000" cy="252000"/>
            </a:xfrm>
            <a:prstGeom prst="star5">
              <a:avLst/>
            </a:prstGeom>
            <a:solidFill>
              <a:srgbClr val="2396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nvGrpSpPr>
          <p:cNvPr id="16" name="Group 15"/>
          <p:cNvGrpSpPr/>
          <p:nvPr/>
        </p:nvGrpSpPr>
        <p:grpSpPr>
          <a:xfrm>
            <a:off x="554400" y="2952750"/>
            <a:ext cx="360000" cy="360000"/>
            <a:chOff x="533400" y="3409950"/>
            <a:chExt cx="360000" cy="360000"/>
          </a:xfrm>
        </p:grpSpPr>
        <p:sp>
          <p:nvSpPr>
            <p:cNvPr id="17" name="Oval 16"/>
            <p:cNvSpPr>
              <a:spLocks noChangeAspect="1"/>
            </p:cNvSpPr>
            <p:nvPr/>
          </p:nvSpPr>
          <p:spPr>
            <a:xfrm>
              <a:off x="533400" y="3409950"/>
              <a:ext cx="360000" cy="360000"/>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8" name="5-Point Star 17"/>
            <p:cNvSpPr>
              <a:spLocks noChangeAspect="1"/>
            </p:cNvSpPr>
            <p:nvPr/>
          </p:nvSpPr>
          <p:spPr>
            <a:xfrm>
              <a:off x="587400" y="3463950"/>
              <a:ext cx="252000" cy="252000"/>
            </a:xfrm>
            <a:prstGeom prst="star5">
              <a:avLst/>
            </a:prstGeom>
            <a:solidFill>
              <a:srgbClr val="2396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838200" y="2491085"/>
            <a:ext cx="7391400" cy="646331"/>
          </a:xfrm>
          <a:prstGeom prst="rect">
            <a:avLst/>
          </a:prstGeom>
          <a:noFill/>
        </p:spPr>
        <p:txBody>
          <a:bodyPr wrap="square" rtlCol="0">
            <a:spAutoFit/>
          </a:bodyPr>
          <a:lstStyle/>
          <a:p>
            <a:pPr algn="ctr"/>
            <a:r>
              <a:rPr lang="en-GB" sz="3600" b="1" dirty="0">
                <a:solidFill>
                  <a:srgbClr val="6C1365"/>
                </a:solidFill>
                <a:latin typeface="Arial"/>
              </a:rPr>
              <a:t>THANK YOU!</a:t>
            </a:r>
          </a:p>
        </p:txBody>
      </p:sp>
      <p:sp>
        <p:nvSpPr>
          <p:cNvPr id="9" name="TextBox 8"/>
          <p:cNvSpPr txBox="1"/>
          <p:nvPr/>
        </p:nvSpPr>
        <p:spPr>
          <a:xfrm>
            <a:off x="609600" y="3253085"/>
            <a:ext cx="7848600" cy="461665"/>
          </a:xfrm>
          <a:prstGeom prst="rect">
            <a:avLst/>
          </a:prstGeom>
          <a:noFill/>
        </p:spPr>
        <p:txBody>
          <a:bodyPr wrap="square" rtlCol="0">
            <a:spAutoFit/>
          </a:bodyPr>
          <a:lstStyle/>
          <a:p>
            <a:pPr algn="ctr"/>
            <a:r>
              <a:rPr lang="en-US" sz="2400" dirty="0">
                <a:latin typeface="Arial"/>
                <a:cs typeface="Arial"/>
              </a:rPr>
              <a:t>Have a GREAT time as a MENTOR!</a:t>
            </a:r>
            <a:endParaRPr lang="en-GB" sz="2400" dirty="0">
              <a:latin typeface="Arial"/>
              <a:cs typeface="Arial"/>
            </a:endParaRPr>
          </a:p>
        </p:txBody>
      </p:sp>
      <p:pic>
        <p:nvPicPr>
          <p:cNvPr id="10" name="Picture 9" descr="image5.png"/>
          <p:cNvPicPr>
            <a:picLocks noChangeAspect="1"/>
          </p:cNvPicPr>
          <p:nvPr/>
        </p:nvPicPr>
        <p:blipFill>
          <a:blip r:embed="rId3"/>
          <a:stretch>
            <a:fillRect/>
          </a:stretch>
        </p:blipFill>
        <p:spPr>
          <a:xfrm>
            <a:off x="4102608" y="1195685"/>
            <a:ext cx="938784" cy="938784"/>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838200" y="2414885"/>
            <a:ext cx="7391400" cy="646331"/>
          </a:xfrm>
          <a:prstGeom prst="rect">
            <a:avLst/>
          </a:prstGeom>
          <a:noFill/>
        </p:spPr>
        <p:txBody>
          <a:bodyPr wrap="square" rtlCol="0">
            <a:spAutoFit/>
          </a:bodyPr>
          <a:lstStyle/>
          <a:p>
            <a:pPr algn="ctr"/>
            <a:r>
              <a:rPr lang="en-GB" sz="3600" b="1" dirty="0">
                <a:solidFill>
                  <a:srgbClr val="246185"/>
                </a:solidFill>
                <a:latin typeface="Arial"/>
              </a:rPr>
              <a:t>OVER TO YOU…</a:t>
            </a:r>
          </a:p>
        </p:txBody>
      </p:sp>
      <p:sp>
        <p:nvSpPr>
          <p:cNvPr id="9" name="TextBox 8"/>
          <p:cNvSpPr txBox="1"/>
          <p:nvPr/>
        </p:nvSpPr>
        <p:spPr>
          <a:xfrm>
            <a:off x="609600" y="3176885"/>
            <a:ext cx="7848600" cy="461665"/>
          </a:xfrm>
          <a:prstGeom prst="rect">
            <a:avLst/>
          </a:prstGeom>
          <a:noFill/>
        </p:spPr>
        <p:txBody>
          <a:bodyPr wrap="square" rtlCol="0">
            <a:spAutoFit/>
          </a:bodyPr>
          <a:lstStyle/>
          <a:p>
            <a:pPr algn="ctr"/>
            <a:r>
              <a:rPr lang="en-US" sz="2400" dirty="0">
                <a:latin typeface="Arial"/>
                <a:cs typeface="Arial"/>
              </a:rPr>
              <a:t>Any questions?</a:t>
            </a:r>
            <a:endParaRPr lang="en-GB" sz="2400" dirty="0">
              <a:latin typeface="Arial"/>
              <a:cs typeface="Arial"/>
            </a:endParaRPr>
          </a:p>
        </p:txBody>
      </p:sp>
      <p:pic>
        <p:nvPicPr>
          <p:cNvPr id="5" name="Picture 4" descr="image6.png"/>
          <p:cNvPicPr>
            <a:picLocks noChangeAspect="1"/>
          </p:cNvPicPr>
          <p:nvPr/>
        </p:nvPicPr>
        <p:blipFill>
          <a:blip r:embed="rId3"/>
          <a:stretch>
            <a:fillRect/>
          </a:stretch>
        </p:blipFill>
        <p:spPr>
          <a:xfrm>
            <a:off x="4102608" y="1119485"/>
            <a:ext cx="938784" cy="93878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2208</TotalTime>
  <Words>1208</Words>
  <Application>Microsoft Macintosh PowerPoint</Application>
  <PresentationFormat>On-screen Show (16:9)</PresentationFormat>
  <Paragraphs>154</Paragraphs>
  <Slides>25</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Chimney Design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Louise Harvey</dc:creator>
  <cp:lastModifiedBy>Debra Vice-Holt</cp:lastModifiedBy>
  <cp:revision>11</cp:revision>
  <dcterms:created xsi:type="dcterms:W3CDTF">2021-11-02T08:39:16Z</dcterms:created>
  <dcterms:modified xsi:type="dcterms:W3CDTF">2022-02-11T09:58:59Z</dcterms:modified>
</cp:coreProperties>
</file>